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1"/>
  </p:notesMasterIdLst>
  <p:sldIdLst>
    <p:sldId id="258" r:id="rId2"/>
    <p:sldId id="423" r:id="rId3"/>
    <p:sldId id="404" r:id="rId4"/>
    <p:sldId id="446" r:id="rId5"/>
    <p:sldId id="414" r:id="rId6"/>
    <p:sldId id="405" r:id="rId7"/>
    <p:sldId id="406" r:id="rId8"/>
    <p:sldId id="331" r:id="rId9"/>
    <p:sldId id="332" r:id="rId10"/>
    <p:sldId id="334" r:id="rId11"/>
    <p:sldId id="335" r:id="rId12"/>
    <p:sldId id="407" r:id="rId13"/>
    <p:sldId id="336" r:id="rId14"/>
    <p:sldId id="431" r:id="rId15"/>
    <p:sldId id="359" r:id="rId16"/>
    <p:sldId id="437" r:id="rId17"/>
    <p:sldId id="447" r:id="rId18"/>
    <p:sldId id="432" r:id="rId19"/>
    <p:sldId id="270" r:id="rId20"/>
    <p:sldId id="271" r:id="rId21"/>
    <p:sldId id="272" r:id="rId22"/>
    <p:sldId id="273" r:id="rId23"/>
    <p:sldId id="274" r:id="rId24"/>
    <p:sldId id="275" r:id="rId25"/>
    <p:sldId id="328" r:id="rId26"/>
    <p:sldId id="433" r:id="rId27"/>
    <p:sldId id="436" r:id="rId28"/>
    <p:sldId id="438" r:id="rId29"/>
    <p:sldId id="448" r:id="rId30"/>
    <p:sldId id="434" r:id="rId31"/>
    <p:sldId id="439" r:id="rId32"/>
    <p:sldId id="435" r:id="rId33"/>
    <p:sldId id="360" r:id="rId34"/>
    <p:sldId id="411" r:id="rId35"/>
    <p:sldId id="342" r:id="rId36"/>
    <p:sldId id="361" r:id="rId37"/>
    <p:sldId id="343" r:id="rId38"/>
    <p:sldId id="344" r:id="rId39"/>
    <p:sldId id="380" r:id="rId40"/>
    <p:sldId id="379" r:id="rId41"/>
    <p:sldId id="410" r:id="rId42"/>
    <p:sldId id="449" r:id="rId43"/>
    <p:sldId id="364" r:id="rId44"/>
    <p:sldId id="365" r:id="rId45"/>
    <p:sldId id="366" r:id="rId46"/>
    <p:sldId id="367" r:id="rId47"/>
    <p:sldId id="368" r:id="rId48"/>
    <p:sldId id="387" r:id="rId49"/>
    <p:sldId id="386" r:id="rId50"/>
    <p:sldId id="388" r:id="rId51"/>
    <p:sldId id="389" r:id="rId52"/>
    <p:sldId id="382" r:id="rId53"/>
    <p:sldId id="373" r:id="rId54"/>
    <p:sldId id="374" r:id="rId55"/>
    <p:sldId id="375" r:id="rId56"/>
    <p:sldId id="376" r:id="rId57"/>
    <p:sldId id="384" r:id="rId58"/>
    <p:sldId id="391" r:id="rId59"/>
    <p:sldId id="377" r:id="rId60"/>
    <p:sldId id="444" r:id="rId61"/>
    <p:sldId id="450" r:id="rId62"/>
    <p:sldId id="346" r:id="rId63"/>
    <p:sldId id="347" r:id="rId64"/>
    <p:sldId id="349" r:id="rId65"/>
    <p:sldId id="429" r:id="rId66"/>
    <p:sldId id="351" r:id="rId67"/>
    <p:sldId id="451" r:id="rId68"/>
    <p:sldId id="442" r:id="rId69"/>
    <p:sldId id="445" r:id="rId70"/>
    <p:sldId id="428" r:id="rId71"/>
    <p:sldId id="441" r:id="rId72"/>
    <p:sldId id="350" r:id="rId73"/>
    <p:sldId id="352" r:id="rId74"/>
    <p:sldId id="443" r:id="rId75"/>
    <p:sldId id="452" r:id="rId76"/>
    <p:sldId id="354" r:id="rId77"/>
    <p:sldId id="355" r:id="rId78"/>
    <p:sldId id="356" r:id="rId79"/>
    <p:sldId id="392" r:id="rId80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77" d="100"/>
          <a:sy n="77" d="100"/>
        </p:scale>
        <p:origin x="525" y="3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587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552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9814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627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01102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5253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135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253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arkimicrowave.com/Mixers/IQ_Quadrature-IF_Double-Balanced/IQ-0318.aspx" TargetMode="External"/><Relationship Id="rId5" Type="http://schemas.openxmlformats.org/officeDocument/2006/relationships/hyperlink" Target="http://www.markimicrowave.com/Assets/datasheets/IQ-0318.pdf" TargetMode="Externa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26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6.png"/><Relationship Id="rId5" Type="http://schemas.openxmlformats.org/officeDocument/2006/relationships/image" Target="../media/image49.png"/><Relationship Id="rId10" Type="http://schemas.openxmlformats.org/officeDocument/2006/relationships/image" Target="../media/image55.png"/><Relationship Id="rId4" Type="http://schemas.openxmlformats.org/officeDocument/2006/relationships/image" Target="../media/image48.png"/><Relationship Id="rId9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59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351.png"/><Relationship Id="rId10" Type="http://schemas.openxmlformats.org/officeDocument/2006/relationships/image" Target="../media/image250.png"/><Relationship Id="rId4" Type="http://schemas.openxmlformats.org/officeDocument/2006/relationships/image" Target="../media/image340.png"/><Relationship Id="rId9" Type="http://schemas.openxmlformats.org/officeDocument/2006/relationships/image" Target="../media/image2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4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10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1.png"/><Relationship Id="rId4" Type="http://schemas.openxmlformats.org/officeDocument/2006/relationships/image" Target="../media/image4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7" Type="http://schemas.openxmlformats.org/officeDocument/2006/relationships/image" Target="../media/image5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1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5.png"/><Relationship Id="rId7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1.png"/><Relationship Id="rId13" Type="http://schemas.openxmlformats.org/officeDocument/2006/relationships/image" Target="../media/image68.png"/><Relationship Id="rId3" Type="http://schemas.openxmlformats.org/officeDocument/2006/relationships/image" Target="../media/image581.png"/><Relationship Id="rId7" Type="http://schemas.openxmlformats.org/officeDocument/2006/relationships/image" Target="../media/image621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2.png"/><Relationship Id="rId11" Type="http://schemas.openxmlformats.org/officeDocument/2006/relationships/image" Target="../media/image660.png"/><Relationship Id="rId5" Type="http://schemas.openxmlformats.org/officeDocument/2006/relationships/image" Target="../media/image601.png"/><Relationship Id="rId10" Type="http://schemas.openxmlformats.org/officeDocument/2006/relationships/image" Target="../media/image651.png"/><Relationship Id="rId4" Type="http://schemas.openxmlformats.org/officeDocument/2006/relationships/image" Target="../media/image591.png"/><Relationship Id="rId9" Type="http://schemas.openxmlformats.org/officeDocument/2006/relationships/image" Target="../media/image64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560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10" Type="http://schemas.openxmlformats.org/officeDocument/2006/relationships/image" Target="../media/image630.png"/><Relationship Id="rId4" Type="http://schemas.openxmlformats.org/officeDocument/2006/relationships/image" Target="../media/image570.png"/><Relationship Id="rId9" Type="http://schemas.openxmlformats.org/officeDocument/2006/relationships/image" Target="../media/image62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8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drangan/sdrlab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7" Type="http://schemas.openxmlformats.org/officeDocument/2006/relationships/image" Target="../media/image7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image" Target="../media/image88.wmf"/><Relationship Id="rId4" Type="http://schemas.openxmlformats.org/officeDocument/2006/relationships/image" Target="../media/image87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4" Type="http://schemas.openxmlformats.org/officeDocument/2006/relationships/image" Target="../media/image89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1.  Passband Modulation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EL-GY 6013:  Digital Communications</a:t>
            </a:r>
          </a:p>
          <a:p>
            <a:r>
              <a:rPr lang="en-US" dirty="0"/>
              <a:t>Prof. Sundeep rangan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Downconversion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1635853"/>
                <a:ext cx="10058400" cy="423324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Can recover I part from multiplication by sinusoid:</a:t>
                </a:r>
              </a:p>
              <a:p>
                <a:r>
                  <a:rPr lang="en-US" dirty="0"/>
                  <a:t>Recovery of the I part: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  <m:r>
                              <a:rPr lang="en-US" i="1">
                                <a:latin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>
                        <a:latin typeface="Cambria Math"/>
                      </a:rPr>
                      <m:t>+</m:t>
                    </m:r>
                  </m:oMath>
                </a14:m>
                <a:r>
                  <a:rPr lang="en-US" dirty="0"/>
                  <a:t> high </a:t>
                </a:r>
                <a:r>
                  <a:rPr lang="en-US" dirty="0" err="1"/>
                  <a:t>freq</a:t>
                </a:r>
                <a:r>
                  <a:rPr lang="en-US" dirty="0"/>
                  <a:t> terms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LPF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Recovery of the Q part: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  <m:r>
                              <a:rPr lang="en-US" i="1">
                                <a:latin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>
                        <a:latin typeface="Cambria Math"/>
                      </a:rPr>
                      <m:t>+</m:t>
                    </m:r>
                  </m:oMath>
                </a14:m>
                <a:r>
                  <a:rPr lang="en-US" dirty="0"/>
                  <a:t> high </a:t>
                </a:r>
                <a:r>
                  <a:rPr lang="en-US" dirty="0" err="1"/>
                  <a:t>freq</a:t>
                </a:r>
                <a:r>
                  <a:rPr lang="en-US" dirty="0"/>
                  <a:t> terms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LPF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Can derive relations using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</a:rPr>
                      <m:t>=2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0" smtClean="0">
                        <a:latin typeface="Cambria Math"/>
                      </a:rPr>
                      <m:t> 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cos</m:t>
                        </m:r>
                      </m:e>
                      <m:sup>
                        <m:r>
                          <a:rPr lang="en-US" b="0" i="0" smtClean="0">
                            <a:latin typeface="Cambria Math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/>
                      </a:rPr>
                      <m:t>=1+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cos</m:t>
                    </m:r>
                    <m:r>
                      <a:rPr lang="en-US" b="0" i="0" smtClean="0">
                        <a:latin typeface="Cambria Math"/>
                      </a:rPr>
                      <m:t>(2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x</m:t>
                    </m:r>
                    <m:r>
                      <a:rPr lang="en-US" b="0" i="0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 gain of 2 and sign.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1635853"/>
                <a:ext cx="10058400" cy="4233243"/>
              </a:xfrm>
              <a:blipFill>
                <a:blip r:embed="rId3"/>
                <a:stretch>
                  <a:fillRect l="-1455" t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968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Up and </a:t>
            </a:r>
            <a:r>
              <a:rPr lang="en-US" dirty="0" err="1"/>
              <a:t>Downconversion</a:t>
            </a:r>
            <a:br>
              <a:rPr lang="en-US" dirty="0"/>
            </a:br>
            <a:r>
              <a:rPr lang="en-US" dirty="0"/>
              <a:t>Block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097280" y="4114800"/>
            <a:ext cx="7772400" cy="1752600"/>
          </a:xfrm>
        </p:spPr>
        <p:txBody>
          <a:bodyPr/>
          <a:lstStyle/>
          <a:p>
            <a:r>
              <a:rPr lang="en-US" dirty="0"/>
              <a:t>Fig. 2.28 from </a:t>
            </a:r>
            <a:r>
              <a:rPr lang="en-US" dirty="0" err="1"/>
              <a:t>Madhow</a:t>
            </a:r>
            <a:endParaRPr lang="en-US" dirty="0"/>
          </a:p>
          <a:p>
            <a:r>
              <a:rPr lang="en-US" dirty="0"/>
              <a:t>Implementation with multipliers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05" y="1609726"/>
            <a:ext cx="6392871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0817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CB4B4-46B6-4084-961F-8DAEFC9F8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75773F-DBD5-43F0-8BB0-83F834F251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𝑇𝑟𝑖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𝑇𝑟𝑖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−0.5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𝑇𝑟𝑖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⁡(0,1−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=4 </m:t>
                    </m:r>
                  </m:oMath>
                </a14:m>
                <a:r>
                  <a:rPr lang="en-US" dirty="0"/>
                  <a:t>MHz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75773F-DBD5-43F0-8BB0-83F834F25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E8090-8F80-453F-A210-797DEE69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2A85F3-1450-4A77-AB7B-6CDC872AF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293" y="2862411"/>
            <a:ext cx="6138439" cy="2910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C578F8-1784-4888-AF7A-1177D73391B7}"/>
                  </a:ext>
                </a:extLst>
              </p:cNvPr>
              <p:cNvSpPr txBox="1"/>
              <p:nvPr/>
            </p:nvSpPr>
            <p:spPr>
              <a:xfrm>
                <a:off x="5779008" y="2542032"/>
                <a:ext cx="7346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C578F8-1784-4888-AF7A-1177D7339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008" y="2542032"/>
                <a:ext cx="734625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27EAF6-11E8-43B2-A5B8-A1301137CF99}"/>
                  </a:ext>
                </a:extLst>
              </p:cNvPr>
              <p:cNvSpPr txBox="1"/>
              <p:nvPr/>
            </p:nvSpPr>
            <p:spPr>
              <a:xfrm>
                <a:off x="7888224" y="2493079"/>
                <a:ext cx="77559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27EAF6-11E8-43B2-A5B8-A1301137C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224" y="2493079"/>
                <a:ext cx="775597" cy="390748"/>
              </a:xfrm>
              <a:prstGeom prst="rect">
                <a:avLst/>
              </a:prstGeom>
              <a:blipFill>
                <a:blip r:embed="rId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010CC0-71BE-4CC4-A833-B73372B65821}"/>
                  </a:ext>
                </a:extLst>
              </p:cNvPr>
              <p:cNvSpPr txBox="1"/>
              <p:nvPr/>
            </p:nvSpPr>
            <p:spPr>
              <a:xfrm>
                <a:off x="10002806" y="2471663"/>
                <a:ext cx="77559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010CC0-71BE-4CC4-A833-B73372B65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806" y="2471663"/>
                <a:ext cx="775597" cy="390748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303C0A2-40D1-4C8D-A3E1-F749909A98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280" y="4511606"/>
            <a:ext cx="2771775" cy="933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2DD0B9-06EF-49C7-8CE7-DE0783290A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80" y="3008860"/>
            <a:ext cx="24955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8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IQ Mixer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0" y="1447801"/>
                <a:ext cx="5640198" cy="2895601"/>
              </a:xfrm>
            </p:spPr>
            <p:txBody>
              <a:bodyPr/>
              <a:lstStyle/>
              <a:p>
                <a:r>
                  <a:rPr lang="en-US" dirty="0"/>
                  <a:t>LO = “local oscillator” =  square or sine wave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I1, I2 = I and Q inputs.  </a:t>
                </a:r>
              </a:p>
              <a:p>
                <a:pPr lvl="1"/>
                <a:r>
                  <a:rPr lang="en-US" dirty="0"/>
                  <a:t>Generally, </a:t>
                </a:r>
                <a:r>
                  <a:rPr lang="en-US" dirty="0" err="1"/>
                  <a:t>lowpass</a:t>
                </a:r>
                <a:endParaRPr lang="en-US" dirty="0"/>
              </a:p>
              <a:p>
                <a:r>
                  <a:rPr lang="en-US" dirty="0"/>
                  <a:t>RF = passband output centered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0" y="1447801"/>
                <a:ext cx="5640198" cy="2895601"/>
              </a:xfrm>
              <a:blipFill>
                <a:blip r:embed="rId3"/>
                <a:stretch>
                  <a:fillRect l="-2595" t="-2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82" name="Picture 2" descr="https://encrypted-tbn0.gstatic.com/images?q=tbn:ANd9GcToTaQH8FCrp8dJCpu2WmHTrp_t_wq2wFApJ73mlNHgWTPHp0c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60" y="1447801"/>
            <a:ext cx="3729788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300651"/>
              </p:ext>
            </p:extLst>
          </p:nvPr>
        </p:nvGraphicFramePr>
        <p:xfrm>
          <a:off x="1240366" y="4219318"/>
          <a:ext cx="8762440" cy="1691274"/>
        </p:xfrm>
        <a:graphic>
          <a:graphicData uri="http://schemas.openxmlformats.org/drawingml/2006/table">
            <a:tbl>
              <a:tblPr/>
              <a:tblGrid>
                <a:gridCol w="81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2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2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2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2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578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0425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1814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Datasheet</a:t>
                      </a:r>
                    </a:p>
                  </a:txBody>
                  <a:tcPr marL="15545" marR="15545" marT="31090" marB="31090">
                    <a:lnL>
                      <a:noFill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RF [GHz]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LO [GHz]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IF [MHz]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Conversion Loss [dB]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Image Rejection [dB]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Amplitude Deviation [dB]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Phase Deviation [Degrees]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Isolations L-R [dB]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Isolations L-I [dB]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86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solidFill>
                            <a:srgbClr val="990000"/>
                          </a:solidFill>
                          <a:effectLst/>
                          <a:latin typeface="Verdana"/>
                          <a:hlinkClick r:id="rId5"/>
                        </a:rPr>
                        <a:t>IQ-0318</a:t>
                      </a:r>
                      <a:endParaRPr lang="en-US" sz="120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15545" marR="15545" marT="31090" marB="31090">
                    <a:lnL>
                      <a:noFill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 to 18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 to 18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DC to 500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7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22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0.75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10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40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</a:t>
                      </a:r>
                    </a:p>
                  </a:txBody>
                  <a:tcPr marL="15545" marR="15545" marT="31090" marB="31090">
                    <a:lnL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47956" y="3548391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6"/>
              </a:rPr>
              <a:t>http://www.markimicrowave.com/Mixers/IQ_Quadrature-IF_Double-Balanced/IQ-0318.aspx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92625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7912D-4E4B-52D9-275D-C222905A0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Baseband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0CA8DD-1476-1ED6-FD51-CC1CE2A69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Computations are often done in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complex domain</a:t>
                </a:r>
              </a:p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Complex baseband signal</a:t>
                </a:r>
                <a:r>
                  <a:rPr lang="en-US" sz="2400" dirty="0"/>
                  <a:t>: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r>
                      <a:rPr lang="en-US" sz="2400" b="0" i="1" smtClean="0">
                        <a:latin typeface="Cambria Math"/>
                      </a:rPr>
                      <m:t>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𝑡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Upconversion</a:t>
                </a:r>
                <a:r>
                  <a:rPr lang="en-US" sz="2400" dirty="0"/>
                  <a:t>:    Real passband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𝑅𝑒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𝑢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𝜋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Down-conversion</a:t>
                </a:r>
                <a:r>
                  <a:rPr lang="en-US" sz="2400" dirty="0"/>
                  <a:t>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High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 err="1"/>
                      <m:t>freq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terms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0CA8DD-1476-1ED6-FD51-CC1CE2A69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170CF-83D5-A421-7D63-CF21CD2B8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088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Problem (</a:t>
            </a:r>
            <a:r>
              <a:rPr lang="en-US" dirty="0" err="1"/>
              <a:t>Soln</a:t>
            </a:r>
            <a:r>
              <a:rPr lang="en-US" dirty="0"/>
              <a:t> on Board)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else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  Draw them.</a:t>
                </a:r>
              </a:p>
              <a:p>
                <a:r>
                  <a:rPr lang="en-US" dirty="0"/>
                  <a:t>Write an equation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a carrier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=4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Draw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42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467A-2ED2-7643-6615-52C1545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37C19-03B1-593E-79A0-6E5EFECEA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5BEF0-F5F7-31D7-53DA-AB63C5BBF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57005"/>
            <a:ext cx="5480253" cy="1626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55FEDD-4349-1A57-BEE0-511BDDC95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82" y="3246730"/>
            <a:ext cx="4220616" cy="32501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93CF9E-D3D2-5300-EF28-4C18BFB91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0140" y="1539277"/>
            <a:ext cx="3925540" cy="4329817"/>
          </a:xfrm>
        </p:spPr>
        <p:txBody>
          <a:bodyPr/>
          <a:lstStyle/>
          <a:p>
            <a:r>
              <a:rPr lang="en-US" dirty="0"/>
              <a:t>See </a:t>
            </a:r>
            <a:r>
              <a:rPr lang="en-US" dirty="0" err="1"/>
              <a:t>passbandInClass.mlx</a:t>
            </a:r>
            <a:br>
              <a:rPr lang="en-US" dirty="0"/>
            </a:br>
            <a:r>
              <a:rPr lang="en-US" dirty="0"/>
              <a:t>  MATLAB live script</a:t>
            </a:r>
          </a:p>
          <a:p>
            <a:r>
              <a:rPr lang="en-US" dirty="0"/>
              <a:t>Fill in TODO sections</a:t>
            </a:r>
          </a:p>
        </p:txBody>
      </p:sp>
    </p:spTree>
    <p:extLst>
      <p:ext uri="{BB962C8B-B14F-4D97-AF65-F5344CB8AC3E}">
        <p14:creationId xmlns:p14="http://schemas.microsoft.com/office/powerpoint/2010/main" val="4106521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Practical up and down-conversion circuits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40498" y="1940889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80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719B604-EB7D-B483-E0B6-2FB3DCFA4C6F}"/>
              </a:ext>
            </a:extLst>
          </p:cNvPr>
          <p:cNvSpPr/>
          <p:nvPr/>
        </p:nvSpPr>
        <p:spPr>
          <a:xfrm>
            <a:off x="3260153" y="4320363"/>
            <a:ext cx="2977116" cy="6804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D28CF5-55D1-80C4-4D56-5470E6D2B6FD}"/>
              </a:ext>
            </a:extLst>
          </p:cNvPr>
          <p:cNvSpPr/>
          <p:nvPr/>
        </p:nvSpPr>
        <p:spPr>
          <a:xfrm>
            <a:off x="2393876" y="2126512"/>
            <a:ext cx="5117804" cy="6804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7F0CE-FCC1-94E6-2D5B-CDAB180F8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Exponential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1235B5-866F-AEED-56FA-A8729C7DC0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581808"/>
                <a:ext cx="7495953" cy="432981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Continuous-time complex exponential signal</a:t>
                </a:r>
                <a:r>
                  <a:rPr lang="en-US" sz="2800" dirty="0"/>
                  <a:t>:  </a:t>
                </a:r>
                <a:br>
                  <a:rPr lang="en-US" sz="2800" dirty="0"/>
                </a:br>
                <a:br>
                  <a:rPr lang="en-US" sz="24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pPr lvl="1"/>
                <a:br>
                  <a:rPr lang="en-US" sz="20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complex magnitude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frequency</a:t>
                </a:r>
                <a:r>
                  <a:rPr lang="en-US" sz="2000" dirty="0"/>
                  <a:t> in Hz,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=</a:t>
                </a: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angular frequency </a:t>
                </a:r>
                <a:r>
                  <a:rPr lang="en-US" sz="2000" dirty="0">
                    <a:solidFill>
                      <a:schemeClr val="tx1"/>
                    </a:solidFill>
                  </a:rPr>
                  <a:t>in rad/s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If we write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400" dirty="0"/>
                  <a:t> then:</a:t>
                </a:r>
                <a:br>
                  <a:rPr lang="en-US" sz="240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magnitude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phase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1235B5-866F-AEED-56FA-A8729C7DC0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581808"/>
                <a:ext cx="7495953" cy="4329817"/>
              </a:xfrm>
              <a:blipFill>
                <a:blip r:embed="rId2"/>
                <a:stretch>
                  <a:fillRect l="-2276" t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DB9E-6429-2D1E-2C72-A25F6B908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6146" name="Picture 2" descr="Meaning of Complex Exponential for Electric Engineering | by 최재호 | Medium">
            <a:extLst>
              <a:ext uri="{FF2B5EF4-FFF2-40B4-BE49-F238E27FC236}">
                <a16:creationId xmlns:a16="http://schemas.microsoft.com/office/drawing/2014/main" id="{9F0F19AE-A6E9-77C0-57A3-82F8EC61A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41" y="2313203"/>
            <a:ext cx="36099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718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en-US" dirty="0"/>
                  <a:t>  real or complex continuous-time signal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Fourier Transform</a:t>
                </a:r>
                <a:r>
                  <a:rPr lang="en-US" dirty="0"/>
                  <a:t>:   Expresses signal as sum / integral of complex exponentials</a:t>
                </a:r>
              </a:p>
              <a:p>
                <a:r>
                  <a:rPr lang="en-US" dirty="0"/>
                  <a:t>Time-domain to frequency domain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−2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𝑖𝑓𝑡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/>
                      </a:rPr>
                      <m:t>𝑑𝑡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Inverse Fourier transform: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)=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  <m:r>
                              <a:rPr lang="en-US" i="1">
                                <a:latin typeface="Cambria Math"/>
                              </a:rPr>
                              <m:t>𝜋</m:t>
                            </m:r>
                            <m:r>
                              <a:rPr lang="en-US" i="1">
                                <a:latin typeface="Cambria Math"/>
                              </a:rPr>
                              <m:t>𝑖𝑓𝑡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/>
                      </a:rPr>
                      <m:t>𝑑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Represents signals in their frequency components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272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12D3-1A44-43EE-9B01-04CAD225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D274C-E7DF-4E33-B799-157AAB531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if a system is real passband or baseband</a:t>
            </a:r>
          </a:p>
          <a:p>
            <a:r>
              <a:rPr lang="en-US" dirty="0"/>
              <a:t>Mathematically describe </a:t>
            </a:r>
            <a:r>
              <a:rPr lang="en-US" dirty="0" err="1"/>
              <a:t>upconversion</a:t>
            </a:r>
            <a:r>
              <a:rPr lang="en-US" dirty="0"/>
              <a:t> and </a:t>
            </a:r>
            <a:r>
              <a:rPr lang="en-US" dirty="0" err="1"/>
              <a:t>downconversion</a:t>
            </a:r>
            <a:endParaRPr lang="en-US" dirty="0"/>
          </a:p>
          <a:p>
            <a:pPr lvl="1"/>
            <a:r>
              <a:rPr lang="en-US" dirty="0"/>
              <a:t>In time-domain and frequency-domain</a:t>
            </a:r>
          </a:p>
          <a:p>
            <a:r>
              <a:rPr lang="en-US" dirty="0"/>
              <a:t>Compute simple continuous-time Fourier transforms (Review)</a:t>
            </a:r>
          </a:p>
          <a:p>
            <a:r>
              <a:rPr lang="en-US" dirty="0"/>
              <a:t>Select parameters and analyze low-pass filter in down conversion</a:t>
            </a:r>
          </a:p>
          <a:p>
            <a:r>
              <a:rPr lang="en-US" dirty="0"/>
              <a:t>Determine if a signal is a power or energy signal</a:t>
            </a:r>
          </a:p>
          <a:p>
            <a:pPr lvl="1"/>
            <a:r>
              <a:rPr lang="en-US" dirty="0"/>
              <a:t>Convert power in dBm</a:t>
            </a:r>
          </a:p>
          <a:p>
            <a:r>
              <a:rPr lang="en-US" dirty="0"/>
              <a:t>Compute the effective baseband filter given a passband filter</a:t>
            </a:r>
          </a:p>
          <a:p>
            <a:r>
              <a:rPr lang="en-US" dirty="0"/>
              <a:t>Model impairments such as time and frequency offsets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FADBF-F5BC-46D6-9E53-93EB3A0F6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33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 in Angular Frequency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b="0" dirty="0"/>
                  <a:t>Angular frequency: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Fourier Transform:   time-domain to frequency domain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/>
                      </a:rPr>
                      <m:t>𝑑𝑡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Inverse Fourier transform: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/>
                      </a:rPr>
                      <m:t>𝑑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 scaling </a:t>
                </a:r>
              </a:p>
              <a:p>
                <a:r>
                  <a:rPr lang="en-US" dirty="0"/>
                  <a:t>Some texts use other </a:t>
                </a:r>
                <a:r>
                  <a:rPr lang="en-US" dirty="0" err="1"/>
                  <a:t>scalings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488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Rect</a:t>
            </a:r>
            <a:r>
              <a:rPr lang="en-US" dirty="0"/>
              <a:t> and </a:t>
            </a:r>
            <a:r>
              <a:rPr lang="en-US" dirty="0" err="1"/>
              <a:t>Sinc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𝑟𝑒𝑐𝑡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|</m:t>
                        </m:r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|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𝑠𝑖𝑛𝑐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type m:val="li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𝑠𝑖𝑛𝑐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𝑎𝑡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|</m:t>
                        </m:r>
                        <m:r>
                          <a:rPr lang="en-US" i="1">
                            <a:latin typeface="Cambria Math"/>
                          </a:rPr>
                          <m:t>𝑎</m:t>
                        </m:r>
                        <m:r>
                          <a:rPr lang="en-US" i="1">
                            <a:latin typeface="Cambria Math"/>
                          </a:rPr>
                          <m:t>|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𝑟𝑒𝑐𝑡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𝑎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106" name="Picture 2" descr="File:Rectangular function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3505201"/>
            <a:ext cx="3420720" cy="236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data:image/jpeg;base64,/9j/4AAQSkZJRgABAQAAAQABAAD/2wCEAAkGBhISEBUSEBIWEhAWEhIPFhAUEhASEBcSFhYVFBQSFBsYHTIeGBovHBQSHy8gIycpLC4sFR8yNzA2QSorLSkBCQoKBQUFDQUFDSkYEhgpKSkpKSkpKSkpKSkpKSkpKSkpKSkpKSkpKSkpKSkpKSkpKSkpKSkpKSkpKSkpKSkpKf/AABEIAQYAwAMBIgACEQEDEQH/xAAbAAEAAwEBAQEAAAAAAAAAAAAAAwQFAgEGB//EAEkQAAICAQEDBwcICAUBCQAAAAECAAMRBAUSIRMiMTJBUWEUUnFygZGyBhUjM0KClNIXNFVic6Gx0SSSk6PC4hZEU2N0g6K0wf/EABQBAQAAAAAAAAAAAAAAAAAAAAD/xAAUEQEAAAAAAAAAAAAAAAAAAAAA/9oADAMBAAIRAxEAPwD9s0v1a+qv9BJZFpfq19Vf6CSwEREBERAREQM/X7ZWq+illYm9nQOASilUL884wM4wM4yZdttVQWYhVHEsSAAO8k9E+c+UGxbr1udC62o9D0VhqVR207C6ss2Cyg2F1PEc3s79TbmiN1AUB1bfqcNW6LbWyuriwb2UbdIBKnIbBHHMC22qAbpXd3N/e3xnGQAcebxPHPZItVtJVQMmLCXWpQrDBdmCcT2AcSekgKeB6JgbW2JfbpmrNavY2zbdKSBWlRvcIAoUtzVyCe0AdpkTbDau59QwCVLtRdcAADmltAuiYnB5uGZ3J81c+gNfW7eerl2apTVS1eWFp3yjAMzBdzpAbq5OfdnT8sr3tzfXfyF3N5d7JBYDHTnAJ9Anzu3Nj22rqglOLn5M6e8tXupaqAJd05AVwGxjiBjHHEsX7MtG0E1SICm55JaCQGKANZXqV52MqzPXukZxa5z2ENjRawWBuG6yO1bLnOGGCOPcVKsPBhLEyNg0c/VXA5S/Ui5DjHNTT6fT5HeCaGYHtDD0zXgIiICIiAiIgIiIFHS7Rr31o3hy3ILfyfbyedze9GeEvT4q3llbT64VYI1AodQhbUeR2DkN1hjIQMKtQR2bpyOmfaFoHsREBERARE8Vs9HiPdwMDH2h8stBRY1V+soqtXG9W91aOMgMMgnI4EH2yv8ApD2X+0NL+Iq/vN81A9IB9gnnIr5o9wgYP6Q9l/tDS/iKv7x+kPZf7Q0v4ir+83uRXzR7hMO3bDJulqayp1g0fNZi+GO4tgG7xO9jK/ZXebe4Ygc/pD2X+0NL+Iq/vH6Q9l/tDS/iKv7zVo1und9xLKnfn8xWrZ+YQr8Bx4FlB7iRLPIr5o9wgYP6Q9l/tDS/iKv7x+kPZf7Q0v4ir+83uRXzR7hHIr5o9wgVNlbd0+qUtpb671U7rNU6uAenBIPAy9PFQDoAHoE9gIiICIiAiIgJ4R3z2IEXky/ZyvqnA93R/KN1x0EN4Ebp9pHD+UliBFy5HWVh4gbw9mOPvAlfaG0eTpe1FNvJqXauvnWlRxYIO18ZwvaRjtl2ZO3tHqbUKaayqgkcNQ9ZvdD3pWcLntBLEeEC5szalOoqW7T2LbS4ytiHKnsI8CDkEHiCCDJdN1T69nxtPjvk58jKtjV6nUnV6i2vct1N1bclyJKjfe1a1XIfCkcDxGB2DGv8n7bkusouZrMoupW1hwLtZal9KYGN1SlTAdIF4HdA34iICfMX/J+xyGWquu/y1dQNTkcotAsVnAKjeLNWrVlerh+JPRPp4gYey9mXV6y+07vI6jDsmedXbX9GhXhzlesKzD7LDhne4bkRAREQEREBERAREQEREBERAREQERECltaverCHiHsqUg9UpvqXVu8FQwx25wZHkCyo9psvqB9O8+PR9Hn2CS63jZSo/wDEZyP3FrcZPgGav2kSHVcERvtLqVx9+01N/wDGx4GlERAREQEREBERAREQEREBERAREQEREBERAREQKlg/xCeFNufvNVj4TIdYwGndjwCs1hPcEsLlvYAT7JMGzqCPNqBP32bdx/pt/KQ6/TtZpb60GXdNQijIGWbfAHHxMDQBnsi0loatGXirIrA8RwIBElgIiICIiAiIgIiICIiAiIgIiICIiAiIgIiIGdobw+o1BAI5M06Y5xxYJy+8PDGoUce1T4S5puqfXs+NpU2VpwGvsyc23lyOGAUSugAeykH0sZb03VPr2fG0CDY4xp61PSiCo928nMbHhlTLkqbM+rPhZaP9x5bgIiICIiAiIgIiICIiAiIgIiICIiAiIgIiIFTZvUJ77bj/ALjCTabqn17PjaQ7KOalYdDFrR6rszr7cMJNpuqfXs+NoEOzuqw7eVt4el2I/kQfbLcp6EYsvz22qw9HI1Ln0ZVh7DLkBERAREQEREBERAREQEREBERAREQEREBPGYAZPADjnsxPZBrj9E/qP8JgRbHUjTUgjBFNQIIwQdwZBk+m6p9ez42nVI5q+qP6TnTdU+vZ8bQIqPrrPVr/AOUtSnV+sWfwaPivlyAiIgIiZu0tq21OFr0d+oBUNylTaJUByRunlrlbPAHgMcRx6cB8tTqNqWax6zqqqq11Jp3V0m8OT8mq1HMZmyxDWFCT04JwOrPu58XdpFdQrbJ1xAvfV/rWh42vvB97/Gc5CGIKHm44YxPoNBti2xwr6HUUKc/S2PoCgwM4IqvZvDgsDUiIgIiICIiAiIgIiICIiAlPbH6td/Bt+Ay5MX5X2EaZd0kZ1mzqzgkZR9bp0dD3qVZlI6CGIgbUi03VPr2fG0lkWm6p9ez42gZt+pZdo01jq2aPVWP3lqLdKK/Rgam707w7hNeZet0oGr09+eITUaTd7MWiu4v6R5IBj98901ICIiAgzwGemB8nR8snOmp1DIhNmtfQ8gpYWtu6mzTF6s9YgVmwrgYUNx4ZP1k+H0fyLvGjSlk06anyuzUHVJZaz1K+osv3qW5NWZ91zXglQQxzkZQ/cQEREBERAREQEREBERAREQEzNu6UWimpsgNqaLMjGQaG8qX2FqFB8GM05T1q5so8LGf2clYv9XH84FyRabqn17PjaSyLTdU+vZ8bQINevOpPm3Zx35rsT/ln2S5Km0WwEJ6BbWP8x3B/NhLcBOLnwpI6ccB3nsHvxO5FbxZV9Ln0LjA95U+yB3WmAB3ACdREBERAREQEREBERAREQEREBERASpe309S/u22Z9XcXH+4PdLcpOM6lMfZpt3vDferc9/Jv/lgXZFpuqfXs+NpLItN1T69nxtAr7X+rHhbp2PgBdWST4AAknwl2VNr/AKvb/Cs+Ey3ASKrizN47g9C5/wD0t7p3a+AT04Gcd/hPKkwoHTgdPee0wO4iICIiAiIgIiICIiAiIgIiVNp6xq0+jTlLWISussEUuc8WY9CgBmJAJwpwCcAhbiU9Dq2LPXaALECHK724ysDhxno5y2DdycbvTxlyAlSv9Yf+FV8VstyrT9dZ6lX/ADgWpFpuqfXs+NpLItN1T69nxtA42gPobP4b/CZNUeaPQJ0RMz5LuTodMSSSdPSSSckncXiYF67iVXx3j6F/6islkVXFmb0IPZ0n3kj7s7dwASTgAEkngAB0kwOomZpdbdvKbkRK7CwXBcuhz9GLMjGWXj2brc3nZBmnAREQEREBERAREQEREBKFY39QzfZqHJjIHCxwHYj7pQfePjLxOOJ6JU2Up5PeJJLs9vEAMFdiyKRjgQpUezpPTA41tKi6m05BG/QTvMFC2AHBGcHL11AEjOTgdJzflTav1Lnp3QLfHNZDjHjzZbgJlbGP0us/9Uv/ANXTTVlPZI+jJ77bnB71NrlT/l3fZiBckWm6p9ez42ksi03VPr2fG0CWZGyNo1jlKQefUbLNzuqa+9K93w+idQOzdmvPzX5Z7O2i2v0x2WRWzHV0W3MqtVVWTprRYwPDO/vMOHE+mB+jUrgAHpxk+k8SffmVtqJvKtecCyxUOMcVALsvHsKowPgTPNj7KGnrCb72ueL3WMWtsftZj/RRwAwAABidOgbULnjuVMcdOC7ABvA4RwD4tA72jpTZU6BirFea4xlXHFWGQeggHoPROtDqeUqR8FSyglTnKt9pTkdIOR7JPKWzyQ1tZGAtm8p4cUcB88D2ObF6BwUekhdiJR2xceT5NH3LbTyKMCocE8XdM8CyoHfH7sCL5/Q7xRLLKkZq3vRVatWTg4HHefBBUlQcEEdIIGjXYGAZSGUgMGBBBB4ggjpE8ppCqFUYUAADwEpaHdqfyfOBumypf/LBAZF8FLL6A6iBoREg12tSmp7bTu1orOxwzEKBk4AGSfAAk9kCeJl6fZzWHlbmtViDu0i16lrVt3CMKmw7c0ZYluJbGAcSPZ7Pp7PJ7XNlTfq9z77W8M71FrkYZgMFXJ3nUnIJRnYNiZD/ACs0oUsbejUeRbm5ZyvlJIAqCY3ieIbgMbvO6OM15+ff9ntX5c21fJ15UXildCGqLNpQOR8rLZCDVbpYjj9WOTzk8A+p2nsxeT3Ua0O7CpT5RqDjPWbBfBwodsHp3cS0ux6wMA24HD9Z1P555Wwtu3lOUq3q8ggobGwH6O1d0r6WYdkvwKXzSnnW/idT+eUtjbLQ0Jk2gqDXjyjUjqEoOG/w4KJtSpochrUPZZvL3lXVWyfv8oPuwOfmlPOt/E6n88rbM2UhprO9bxRW/WNT2jI+34zQ1uo5Op7MZ3EZ8dGd0E4/lGjo3K0TOd1FTOMZ3QBn+UCD5oTzrfxOp/PItNslMHnW9Z/+86nz2/fmlItN1T69nxtAr/NCedb+J1P55V0myk5S4FrfrFI/xGp6OSr49fvDDPge6a8pouNSx86msD7j2Zz/AKg9xgefNCedb+J1P55T0WzK2stfet4MKQfKNT1UGTnn9O+9g9gmzKeycckGH2y1ue0hyWBPjgiB580J51v4nU/nmfqdkImoqcNdiwNp2Av1JGQGtrckNkAbti9IH0g8JuyptTSGyoquA4K2ISAQLEYOmfDeUZ8MwOfmhPOt/E6n88o1bMrsvfJt3ad1B/iNWDyjJvOclsEbj14xnpPssjbamhbBjlGIqFJPO8oPA0nGSCDnPDgFJ6BLGzdFyVYTJY5dyzMWJd2axzk9m8zYHYMDsgcfNCedb+J1P55T2psbmF6Ws5VOcA1+qYMuQXr+sGCQMBuw4ODgg7MQM+nZ1TKGVrSpAYHyjVDgfAvkSj5CtuoNYNwrq3Hd/KNTuvad4ipcv9nCucecg84S1VsTk3c02vUljF2qUIUWxuLWVBhhGJyW6QSzHGSWl3Q6Naq1rTO6o3csxdz3szHizE5JJ4kkmBD80J51v4nU/nkGu+TtdqFS1wOVZWGo1JKupDI4BfBIYKcHhw4zUiBX0FLJWquQXA5xDWMCe0guS2PAk46MnGZYiIHNdYUAKAAOAAAAHonURASoDjUY8+rI/wDbbDZ/1Ux6D7bco7RTD02ZwEtCkd4sBqCnw3mQ/dHpAd7VI5JgehitWO/fZUx7d7HtluZu1i5s09aAMrXcpbngVpqR3V149PLDSjHHgx4dJGlASLTdU+vZ8bSWRabqn17PjaBLKOocjU1Y6GS1SezI3Co9PXPsPdL0pbTU/RuMcy5GII6VcGk+jAsJ+7A72pYVotZesK3I47vEKccez0yemsKoUAAABQAMAADGB4SltUsWprVSwa5Wc83mpWGtDcT561Dhk87o6SNCAiIgQDQVCzlRWnKngbNxeUxgDrYz0Ko9gk8RAREQEREBERAREQEREBIdXp+UrZOjIIDdob7LDuIOCD2ECTRAz9GLXtNlicmBWK1UlSxYnNjc0kbvCsDt4HI6JoREBItN1T69nxtJZFpuqfXs+NoEsi1VG+jLnGQQG7Qexh4g4PsksQM/S0u93K2oF3axWg4FwzHNzZBxundpx28w980IiAiIgIiICIiAiIgIiICIiAiIgIiICIiAkWnHA+s/xNEQJYiICIiAiIgIiICIiAiIgIiICIiB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eg;base64,/9j/4AAQSkZJRgABAQAAAQABAAD/2wCEAAkGBhISEBUSEBIWEhAWEhIPFhAUEhASEBcSFhYVFBQSFBsYHTIeGBovHBQSHy8gIycpLC4sFR8yNzA2QSorLSkBCQoKBQUFDQUFDSkYEhgpKSkpKSkpKSkpKSkpKSkpKSkpKSkpKSkpKSkpKSkpKSkpKSkpKSkpKSkpKSkpKSkpKf/AABEIAQYAwAMBIgACEQEDEQH/xAAbAAEAAwEBAQEAAAAAAAAAAAAAAwQFAgEGB//EAEkQAAICAQEDBwcICAUBCQAAAAECAAMRBAUSIRMiMTJBUWEUUnFygZGyBhUjM0KClNIXNFVic6Gx0SSSk6PC4hZEU2N0g6K0wf/EABQBAQAAAAAAAAAAAAAAAAAAAAD/xAAUEQEAAAAAAAAAAAAAAAAAAAAA/9oADAMBAAIRAxEAPwD9s0v1a+qv9BJZFpfq19Vf6CSwEREBERAREQM/X7ZWq+illYm9nQOASilUL884wM4wM4yZdttVQWYhVHEsSAAO8k9E+c+UGxbr1udC62o9D0VhqVR207C6ss2Cyg2F1PEc3s79TbmiN1AUB1bfqcNW6LbWyuriwb2UbdIBKnIbBHHMC22qAbpXd3N/e3xnGQAcebxPHPZItVtJVQMmLCXWpQrDBdmCcT2AcSekgKeB6JgbW2JfbpmrNavY2zbdKSBWlRvcIAoUtzVyCe0AdpkTbDau59QwCVLtRdcAADmltAuiYnB5uGZ3J81c+gNfW7eerl2apTVS1eWFp3yjAMzBdzpAbq5OfdnT8sr3tzfXfyF3N5d7JBYDHTnAJ9Anzu3Nj22rqglOLn5M6e8tXupaqAJd05AVwGxjiBjHHEsX7MtG0E1SICm55JaCQGKANZXqV52MqzPXukZxa5z2ENjRawWBuG6yO1bLnOGGCOPcVKsPBhLEyNg0c/VXA5S/Ui5DjHNTT6fT5HeCaGYHtDD0zXgIiICIiAiIgIiIFHS7Rr31o3hy3ILfyfbyedze9GeEvT4q3llbT64VYI1AodQhbUeR2DkN1hjIQMKtQR2bpyOmfaFoHsREBERARE8Vs9HiPdwMDH2h8stBRY1V+soqtXG9W91aOMgMMgnI4EH2yv8ApD2X+0NL+Iq/vN81A9IB9gnnIr5o9wgYP6Q9l/tDS/iKv7x+kPZf7Q0v4ir+83uRXzR7hMO3bDJulqayp1g0fNZi+GO4tgG7xO9jK/ZXebe4Ygc/pD2X+0NL+Iq/vH6Q9l/tDS/iKv7zVo1und9xLKnfn8xWrZ+YQr8Bx4FlB7iRLPIr5o9wgYP6Q9l/tDS/iKv7x+kPZf7Q0v4ir+83uRXzR7hHIr5o9wgVNlbd0+qUtpb671U7rNU6uAenBIPAy9PFQDoAHoE9gIiICIiAiIgJ4R3z2IEXky/ZyvqnA93R/KN1x0EN4Ebp9pHD+UliBFy5HWVh4gbw9mOPvAlfaG0eTpe1FNvJqXauvnWlRxYIO18ZwvaRjtl2ZO3tHqbUKaayqgkcNQ9ZvdD3pWcLntBLEeEC5szalOoqW7T2LbS4ytiHKnsI8CDkEHiCCDJdN1T69nxtPjvk58jKtjV6nUnV6i2vct1N1bclyJKjfe1a1XIfCkcDxGB2DGv8n7bkusouZrMoupW1hwLtZal9KYGN1SlTAdIF4HdA34iICfMX/J+xyGWquu/y1dQNTkcotAsVnAKjeLNWrVlerh+JPRPp4gYey9mXV6y+07vI6jDsmedXbX9GhXhzlesKzD7LDhne4bkRAREQEREBERAREQEREBERAREQERECltaverCHiHsqUg9UpvqXVu8FQwx25wZHkCyo9psvqB9O8+PR9Hn2CS63jZSo/wDEZyP3FrcZPgGav2kSHVcERvtLqVx9+01N/wDGx4GlERAREQEREBERAREQEREBERAREQEREBERAREQKlg/xCeFNufvNVj4TIdYwGndjwCs1hPcEsLlvYAT7JMGzqCPNqBP32bdx/pt/KQ6/TtZpb60GXdNQijIGWbfAHHxMDQBnsi0loatGXirIrA8RwIBElgIiICIiAiIgIiICIiAiIgIiICIiAiIgIiIGdobw+o1BAI5M06Y5xxYJy+8PDGoUce1T4S5puqfXs+NpU2VpwGvsyc23lyOGAUSugAeykH0sZb03VPr2fG0CDY4xp61PSiCo928nMbHhlTLkqbM+rPhZaP9x5bgIiICIiAiIgIiICIiAiIgIiICIiAiIgIiIFTZvUJ77bj/ALjCTabqn17PjaQ7KOalYdDFrR6rszr7cMJNpuqfXs+NoEOzuqw7eVt4el2I/kQfbLcp6EYsvz22qw9HI1Ln0ZVh7DLkBERAREQEREBERAREQEREBERAREQEREBPGYAZPADjnsxPZBrj9E/qP8JgRbHUjTUgjBFNQIIwQdwZBk+m6p9ez42nVI5q+qP6TnTdU+vZ8bQIqPrrPVr/AOUtSnV+sWfwaPivlyAiIgIiZu0tq21OFr0d+oBUNylTaJUByRunlrlbPAHgMcRx6cB8tTqNqWax6zqqqq11Jp3V0m8OT8mq1HMZmyxDWFCT04JwOrPu58XdpFdQrbJ1xAvfV/rWh42vvB97/Gc5CGIKHm44YxPoNBti2xwr6HUUKc/S2PoCgwM4IqvZvDgsDUiIgIiICIiAiIgIiICIiAlPbH6td/Bt+Ay5MX5X2EaZd0kZ1mzqzgkZR9bp0dD3qVZlI6CGIgbUi03VPr2fG0lkWm6p9ez42gZt+pZdo01jq2aPVWP3lqLdKK/Rgam707w7hNeZet0oGr09+eITUaTd7MWiu4v6R5IBj98901ICIiAgzwGemB8nR8snOmp1DIhNmtfQ8gpYWtu6mzTF6s9YgVmwrgYUNx4ZP1k+H0fyLvGjSlk06anyuzUHVJZaz1K+osv3qW5NWZ91zXglQQxzkZQ/cQEREBERAREQEREBERAREQEzNu6UWimpsgNqaLMjGQaG8qX2FqFB8GM05T1q5so8LGf2clYv9XH84FyRabqn17PjaSyLTdU+vZ8bQINevOpPm3Zx35rsT/ln2S5Km0WwEJ6BbWP8x3B/NhLcBOLnwpI6ccB3nsHvxO5FbxZV9Ln0LjA95U+yB3WmAB3ACdREBERAREQEREBERAREQEREBERASpe309S/u22Z9XcXH+4PdLcpOM6lMfZpt3vDferc9/Jv/lgXZFpuqfXs+NpLItN1T69nxtAr7X+rHhbp2PgBdWST4AAknwl2VNr/AKvb/Cs+Ey3ASKrizN47g9C5/wD0t7p3a+AT04Gcd/hPKkwoHTgdPee0wO4iICIiAiIgIiICIiAiIgIiVNp6xq0+jTlLWISussEUuc8WY9CgBmJAJwpwCcAhbiU9Dq2LPXaALECHK724ysDhxno5y2DdycbvTxlyAlSv9Yf+FV8VstyrT9dZ6lX/ADgWpFpuqfXs+NpLItN1T69nxtA42gPobP4b/CZNUeaPQJ0RMz5LuTodMSSSdPSSSckncXiYF67iVXx3j6F/6islkVXFmb0IPZ0n3kj7s7dwASTgAEkngAB0kwOomZpdbdvKbkRK7CwXBcuhz9GLMjGWXj2brc3nZBmnAREQEREBERAREQEREBKFY39QzfZqHJjIHCxwHYj7pQfePjLxOOJ6JU2Up5PeJJLs9vEAMFdiyKRjgQpUezpPTA41tKi6m05BG/QTvMFC2AHBGcHL11AEjOTgdJzflTav1Lnp3QLfHNZDjHjzZbgJlbGP0us/9Uv/ANXTTVlPZI+jJ77bnB71NrlT/l3fZiBckWm6p9ez42ksi03VPr2fG0CWZGyNo1jlKQefUbLNzuqa+9K93w+idQOzdmvPzX5Z7O2i2v0x2WRWzHV0W3MqtVVWTprRYwPDO/vMOHE+mB+jUrgAHpxk+k8SffmVtqJvKtecCyxUOMcVALsvHsKowPgTPNj7KGnrCb72ueL3WMWtsftZj/RRwAwAABidOgbULnjuVMcdOC7ABvA4RwD4tA72jpTZU6BirFea4xlXHFWGQeggHoPROtDqeUqR8FSyglTnKt9pTkdIOR7JPKWzyQ1tZGAtm8p4cUcB88D2ObF6BwUekhdiJR2xceT5NH3LbTyKMCocE8XdM8CyoHfH7sCL5/Q7xRLLKkZq3vRVatWTg4HHefBBUlQcEEdIIGjXYGAZSGUgMGBBBB4ggjpE8ppCqFUYUAADwEpaHdqfyfOBumypf/LBAZF8FLL6A6iBoREg12tSmp7bTu1orOxwzEKBk4AGSfAAk9kCeJl6fZzWHlbmtViDu0i16lrVt3CMKmw7c0ZYluJbGAcSPZ7Pp7PJ7XNlTfq9z77W8M71FrkYZgMFXJ3nUnIJRnYNiZD/ACs0oUsbejUeRbm5ZyvlJIAqCY3ieIbgMbvO6OM15+ff9ntX5c21fJ15UXildCGqLNpQOR8rLZCDVbpYjj9WOTzk8A+p2nsxeT3Ua0O7CpT5RqDjPWbBfBwodsHp3cS0ux6wMA24HD9Z1P555Wwtu3lOUq3q8ggobGwH6O1d0r6WYdkvwKXzSnnW/idT+eUtjbLQ0Jk2gqDXjyjUjqEoOG/w4KJtSpochrUPZZvL3lXVWyfv8oPuwOfmlPOt/E6n88rbM2UhprO9bxRW/WNT2jI+34zQ1uo5Op7MZ3EZ8dGd0E4/lGjo3K0TOd1FTOMZ3QBn+UCD5oTzrfxOp/PItNslMHnW9Z/+86nz2/fmlItN1T69nxtAr/NCedb+J1P55V0myk5S4FrfrFI/xGp6OSr49fvDDPge6a8pouNSx86msD7j2Zz/AKg9xgefNCedb+J1P55T0WzK2stfet4MKQfKNT1UGTnn9O+9g9gmzKeycckGH2y1ue0hyWBPjgiB580J51v4nU/nmfqdkImoqcNdiwNp2Av1JGQGtrckNkAbti9IH0g8JuyptTSGyoquA4K2ISAQLEYOmfDeUZ8MwOfmhPOt/E6n88o1bMrsvfJt3ad1B/iNWDyjJvOclsEbj14xnpPssjbamhbBjlGIqFJPO8oPA0nGSCDnPDgFJ6BLGzdFyVYTJY5dyzMWJd2axzk9m8zYHYMDsgcfNCedb+J1P55T2psbmF6Ws5VOcA1+qYMuQXr+sGCQMBuw4ODgg7MQM+nZ1TKGVrSpAYHyjVDgfAvkSj5CtuoNYNwrq3Hd/KNTuvad4ipcv9nCucecg84S1VsTk3c02vUljF2qUIUWxuLWVBhhGJyW6QSzHGSWl3Q6Naq1rTO6o3csxdz3szHizE5JJ4kkmBD80J51v4nU/nkGu+TtdqFS1wOVZWGo1JKupDI4BfBIYKcHhw4zUiBX0FLJWquQXA5xDWMCe0guS2PAk46MnGZYiIHNdYUAKAAOAAAAHonURASoDjUY8+rI/wDbbDZ/1Ux6D7bco7RTD02ZwEtCkd4sBqCnw3mQ/dHpAd7VI5JgehitWO/fZUx7d7HtluZu1i5s09aAMrXcpbngVpqR3V149PLDSjHHgx4dJGlASLTdU+vZ8bSWRabqn17PjaBLKOocjU1Y6GS1SezI3Co9PXPsPdL0pbTU/RuMcy5GII6VcGk+jAsJ+7A72pYVotZesK3I47vEKccez0yemsKoUAAABQAMAADGB4SltUsWprVSwa5Wc83mpWGtDcT561Dhk87o6SNCAiIgQDQVCzlRWnKngbNxeUxgDrYz0Ko9gk8RAREQEREBERAREQEREBIdXp+UrZOjIIDdob7LDuIOCD2ECTRAz9GLXtNlicmBWK1UlSxYnNjc0kbvCsDt4HI6JoREBItN1T69nxtJZFpuqfXs+NoEsi1VG+jLnGQQG7Qexh4g4PsksQM/S0u93K2oF3axWg4FwzHNzZBxundpx28w980IiAiIgIiICIiAiIgIiICIiAiIgIiICIiAkWnHA+s/xNEQJYiICIiAiIgIiICIiAiIgIiICIiB/9k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eg;base64,/9j/4AAQSkZJRgABAQAAAQABAAD/2wCEAAkGBhISEBUSEBIWEhAWEhIPFhAUEhASEBcSFhYVFBQSFBsYHTIeGBovHBQSHy8gIycpLC4sFR8yNzA2QSorLSkBCQoKBQUFDQUFDSkYEhgpKSkpKSkpKSkpKSkpKSkpKSkpKSkpKSkpKSkpKSkpKSkpKSkpKSkpKSkpKSkpKSkpKf/AABEIAQYAwAMBIgACEQEDEQH/xAAbAAEAAwEBAQEAAAAAAAAAAAAAAwQFAgEGB//EAEkQAAICAQEDBwcICAUBCQAAAAECAAMRBAUSIRMiMTJBUWEUUnFygZGyBhUjM0KClNIXNFVic6Gx0SSSk6PC4hZEU2N0g6K0wf/EABQBAQAAAAAAAAAAAAAAAAAAAAD/xAAUEQEAAAAAAAAAAAAAAAAAAAAA/9oADAMBAAIRAxEAPwD9s0v1a+qv9BJZFpfq19Vf6CSwEREBERAREQM/X7ZWq+illYm9nQOASilUL884wM4wM4yZdttVQWYhVHEsSAAO8k9E+c+UGxbr1udC62o9D0VhqVR207C6ss2Cyg2F1PEc3s79TbmiN1AUB1bfqcNW6LbWyuriwb2UbdIBKnIbBHHMC22qAbpXd3N/e3xnGQAcebxPHPZItVtJVQMmLCXWpQrDBdmCcT2AcSekgKeB6JgbW2JfbpmrNavY2zbdKSBWlRvcIAoUtzVyCe0AdpkTbDau59QwCVLtRdcAADmltAuiYnB5uGZ3J81c+gNfW7eerl2apTVS1eWFp3yjAMzBdzpAbq5OfdnT8sr3tzfXfyF3N5d7JBYDHTnAJ9Anzu3Nj22rqglOLn5M6e8tXupaqAJd05AVwGxjiBjHHEsX7MtG0E1SICm55JaCQGKANZXqV52MqzPXukZxa5z2ENjRawWBuG6yO1bLnOGGCOPcVKsPBhLEyNg0c/VXA5S/Ui5DjHNTT6fT5HeCaGYHtDD0zXgIiICIiAiIgIiIFHS7Rr31o3hy3ILfyfbyedze9GeEvT4q3llbT64VYI1AodQhbUeR2DkN1hjIQMKtQR2bpyOmfaFoHsREBERARE8Vs9HiPdwMDH2h8stBRY1V+soqtXG9W91aOMgMMgnI4EH2yv8ApD2X+0NL+Iq/vN81A9IB9gnnIr5o9wgYP6Q9l/tDS/iKv7x+kPZf7Q0v4ir+83uRXzR7hMO3bDJulqayp1g0fNZi+GO4tgG7xO9jK/ZXebe4Ygc/pD2X+0NL+Iq/vH6Q9l/tDS/iKv7zVo1und9xLKnfn8xWrZ+YQr8Bx4FlB7iRLPIr5o9wgYP6Q9l/tDS/iKv7x+kPZf7Q0v4ir+83uRXzR7hHIr5o9wgVNlbd0+qUtpb671U7rNU6uAenBIPAy9PFQDoAHoE9gIiICIiAiIgJ4R3z2IEXky/ZyvqnA93R/KN1x0EN4Ebp9pHD+UliBFy5HWVh4gbw9mOPvAlfaG0eTpe1FNvJqXauvnWlRxYIO18ZwvaRjtl2ZO3tHqbUKaayqgkcNQ9ZvdD3pWcLntBLEeEC5szalOoqW7T2LbS4ytiHKnsI8CDkEHiCCDJdN1T69nxtPjvk58jKtjV6nUnV6i2vct1N1bclyJKjfe1a1XIfCkcDxGB2DGv8n7bkusouZrMoupW1hwLtZal9KYGN1SlTAdIF4HdA34iICfMX/J+xyGWquu/y1dQNTkcotAsVnAKjeLNWrVlerh+JPRPp4gYey9mXV6y+07vI6jDsmedXbX9GhXhzlesKzD7LDhne4bkRAREQEREBERAREQEREBERAREQERECltaverCHiHsqUg9UpvqXVu8FQwx25wZHkCyo9psvqB9O8+PR9Hn2CS63jZSo/wDEZyP3FrcZPgGav2kSHVcERvtLqVx9+01N/wDGx4GlERAREQEREBERAREQEREBERAREQEREBERAREQKlg/xCeFNufvNVj4TIdYwGndjwCs1hPcEsLlvYAT7JMGzqCPNqBP32bdx/pt/KQ6/TtZpb60GXdNQijIGWbfAHHxMDQBnsi0loatGXirIrA8RwIBElgIiICIiAiIgIiICIiAiIgIiICIiAiIgIiIGdobw+o1BAI5M06Y5xxYJy+8PDGoUce1T4S5puqfXs+NpU2VpwGvsyc23lyOGAUSugAeykH0sZb03VPr2fG0CDY4xp61PSiCo928nMbHhlTLkqbM+rPhZaP9x5bgIiICIiAiIgIiICIiAiIgIiICIiAiIgIiIFTZvUJ77bj/ALjCTabqn17PjaQ7KOalYdDFrR6rszr7cMJNpuqfXs+NoEOzuqw7eVt4el2I/kQfbLcp6EYsvz22qw9HI1Ln0ZVh7DLkBERAREQEREBERAREQEREBERAREQEREBPGYAZPADjnsxPZBrj9E/qP8JgRbHUjTUgjBFNQIIwQdwZBk+m6p9ez42nVI5q+qP6TnTdU+vZ8bQIqPrrPVr/AOUtSnV+sWfwaPivlyAiIgIiZu0tq21OFr0d+oBUNylTaJUByRunlrlbPAHgMcRx6cB8tTqNqWax6zqqqq11Jp3V0m8OT8mq1HMZmyxDWFCT04JwOrPu58XdpFdQrbJ1xAvfV/rWh42vvB97/Gc5CGIKHm44YxPoNBti2xwr6HUUKc/S2PoCgwM4IqvZvDgsDUiIgIiICIiAiIgIiICIiAlPbH6td/Bt+Ay5MX5X2EaZd0kZ1mzqzgkZR9bp0dD3qVZlI6CGIgbUi03VPr2fG0lkWm6p9ez42gZt+pZdo01jq2aPVWP3lqLdKK/Rgam707w7hNeZet0oGr09+eITUaTd7MWiu4v6R5IBj98901ICIiAgzwGemB8nR8snOmp1DIhNmtfQ8gpYWtu6mzTF6s9YgVmwrgYUNx4ZP1k+H0fyLvGjSlk06anyuzUHVJZaz1K+osv3qW5NWZ91zXglQQxzkZQ/cQEREBERAREQEREBERAREQEzNu6UWimpsgNqaLMjGQaG8qX2FqFB8GM05T1q5so8LGf2clYv9XH84FyRabqn17PjaSyLTdU+vZ8bQINevOpPm3Zx35rsT/ln2S5Km0WwEJ6BbWP8x3B/NhLcBOLnwpI6ccB3nsHvxO5FbxZV9Ln0LjA95U+yB3WmAB3ACdREBERAREQEREBERAREQEREBERASpe309S/u22Z9XcXH+4PdLcpOM6lMfZpt3vDferc9/Jv/lgXZFpuqfXs+NpLItN1T69nxtAr7X+rHhbp2PgBdWST4AAknwl2VNr/AKvb/Cs+Ey3ASKrizN47g9C5/wD0t7p3a+AT04Gcd/hPKkwoHTgdPee0wO4iICIiAiIgIiICIiAiIgIiVNp6xq0+jTlLWISussEUuc8WY9CgBmJAJwpwCcAhbiU9Dq2LPXaALECHK724ysDhxno5y2DdycbvTxlyAlSv9Yf+FV8VstyrT9dZ6lX/ADgWpFpuqfXs+NpLItN1T69nxtA42gPobP4b/CZNUeaPQJ0RMz5LuTodMSSSdPSSSckncXiYF67iVXx3j6F/6islkVXFmb0IPZ0n3kj7s7dwASTgAEkngAB0kwOomZpdbdvKbkRK7CwXBcuhz9GLMjGWXj2brc3nZBmnAREQEREBERAREQEREBKFY39QzfZqHJjIHCxwHYj7pQfePjLxOOJ6JU2Up5PeJJLs9vEAMFdiyKRjgQpUezpPTA41tKi6m05BG/QTvMFC2AHBGcHL11AEjOTgdJzflTav1Lnp3QLfHNZDjHjzZbgJlbGP0us/9Uv/ANXTTVlPZI+jJ77bnB71NrlT/l3fZiBckWm6p9ez42ksi03VPr2fG0CWZGyNo1jlKQefUbLNzuqa+9K93w+idQOzdmvPzX5Z7O2i2v0x2WRWzHV0W3MqtVVWTprRYwPDO/vMOHE+mB+jUrgAHpxk+k8SffmVtqJvKtecCyxUOMcVALsvHsKowPgTPNj7KGnrCb72ueL3WMWtsftZj/RRwAwAABidOgbULnjuVMcdOC7ABvA4RwD4tA72jpTZU6BirFea4xlXHFWGQeggHoPROtDqeUqR8FSyglTnKt9pTkdIOR7JPKWzyQ1tZGAtm8p4cUcB88D2ObF6BwUekhdiJR2xceT5NH3LbTyKMCocE8XdM8CyoHfH7sCL5/Q7xRLLKkZq3vRVatWTg4HHefBBUlQcEEdIIGjXYGAZSGUgMGBBBB4ggjpE8ppCqFUYUAADwEpaHdqfyfOBumypf/LBAZF8FLL6A6iBoREg12tSmp7bTu1orOxwzEKBk4AGSfAAk9kCeJl6fZzWHlbmtViDu0i16lrVt3CMKmw7c0ZYluJbGAcSPZ7Pp7PJ7XNlTfq9z77W8M71FrkYZgMFXJ3nUnIJRnYNiZD/ACs0oUsbejUeRbm5ZyvlJIAqCY3ieIbgMbvO6OM15+ff9ntX5c21fJ15UXildCGqLNpQOR8rLZCDVbpYjj9WOTzk8A+p2nsxeT3Ua0O7CpT5RqDjPWbBfBwodsHp3cS0ux6wMA24HD9Z1P555Wwtu3lOUq3q8ggobGwH6O1d0r6WYdkvwKXzSnnW/idT+eUtjbLQ0Jk2gqDXjyjUjqEoOG/w4KJtSpochrUPZZvL3lXVWyfv8oPuwOfmlPOt/E6n88rbM2UhprO9bxRW/WNT2jI+34zQ1uo5Op7MZ3EZ8dGd0E4/lGjo3K0TOd1FTOMZ3QBn+UCD5oTzrfxOp/PItNslMHnW9Z/+86nz2/fmlItN1T69nxtAr/NCedb+J1P55V0myk5S4FrfrFI/xGp6OSr49fvDDPge6a8pouNSx86msD7j2Zz/AKg9xgefNCedb+J1P55T0WzK2stfet4MKQfKNT1UGTnn9O+9g9gmzKeycckGH2y1ue0hyWBPjgiB580J51v4nU/nmfqdkImoqcNdiwNp2Av1JGQGtrckNkAbti9IH0g8JuyptTSGyoquA4K2ISAQLEYOmfDeUZ8MwOfmhPOt/E6n88o1bMrsvfJt3ad1B/iNWDyjJvOclsEbj14xnpPssjbamhbBjlGIqFJPO8oPA0nGSCDnPDgFJ6BLGzdFyVYTJY5dyzMWJd2axzk9m8zYHYMDsgcfNCedb+J1P55T2psbmF6Ws5VOcA1+qYMuQXr+sGCQMBuw4ODgg7MQM+nZ1TKGVrSpAYHyjVDgfAvkSj5CtuoNYNwrq3Hd/KNTuvad4ipcv9nCucecg84S1VsTk3c02vUljF2qUIUWxuLWVBhhGJyW6QSzHGSWl3Q6Naq1rTO6o3csxdz3szHizE5JJ4kkmBD80J51v4nU/nkGu+TtdqFS1wOVZWGo1JKupDI4BfBIYKcHhw4zUiBX0FLJWquQXA5xDWMCe0guS2PAk46MnGZYiIHNdYUAKAAOAAAAHonURASoDjUY8+rI/wDbbDZ/1Ux6D7bco7RTD02ZwEtCkd4sBqCnw3mQ/dHpAd7VI5JgehitWO/fZUx7d7HtluZu1i5s09aAMrXcpbngVpqR3V149PLDSjHHgx4dJGlASLTdU+vZ8bSWRabqn17PjaBLKOocjU1Y6GS1SezI3Co9PXPsPdL0pbTU/RuMcy5GII6VcGk+jAsJ+7A72pYVotZesK3I47vEKccez0yemsKoUAAABQAMAADGB4SltUsWprVSwa5Wc83mpWGtDcT561Dhk87o6SNCAiIgQDQVCzlRWnKngbNxeUxgDrYz0Ko9gk8RAREQEREBERAREQEREBIdXp+UrZOjIIDdob7LDuIOCD2ECTRAz9GLXtNlicmBWK1UlSxYnNjc0kbvCsDt4HI6JoREBItN1T69nxtJZFpuqfXs+NoEsi1VG+jLnGQQG7Qexh4g4PsksQM/S0u93K2oF3axWg4FwzHNzZBxundpx28w980IiAiIgIiICIiAiIgIiICIiAiIgIiICIiAkWnHA+s/xNEQJYiICIiAiIgIiICIiAiIgIiICIiB/9k=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jpeg;base64,/9j/4AAQSkZJRgABAQAAAQABAAD/2wCEAAkGBhISEBUSEBIWEhAWEhIPFhAUEhASEBcSFhYVFBQSFBsYHTIeGBovHBQSHy8gIycpLC4sFR8yNzA2QSorLSkBCQoKBQUFDQUFDSkYEhgpKSkpKSkpKSkpKSkpKSkpKSkpKSkpKSkpKSkpKSkpKSkpKSkpKSkpKSkpKSkpKSkpKf/AABEIAQYAwAMBIgACEQEDEQH/xAAbAAEAAwEBAQEAAAAAAAAAAAAAAwQFAgEGB//EAEkQAAICAQEDBwcICAUBCQAAAAECAAMRBAUSIRMiMTJBUWEUUnFygZGyBhUjM0KClNIXNFVic6Gx0SSSk6PC4hZEU2N0g6K0wf/EABQBAQAAAAAAAAAAAAAAAAAAAAD/xAAUEQEAAAAAAAAAAAAAAAAAAAAA/9oADAMBAAIRAxEAPwD9s0v1a+qv9BJZFpfq19Vf6CSwEREBERAREQM/X7ZWq+illYm9nQOASilUL884wM4wM4yZdttVQWYhVHEsSAAO8k9E+c+UGxbr1udC62o9D0VhqVR207C6ss2Cyg2F1PEc3s79TbmiN1AUB1bfqcNW6LbWyuriwb2UbdIBKnIbBHHMC22qAbpXd3N/e3xnGQAcebxPHPZItVtJVQMmLCXWpQrDBdmCcT2AcSekgKeB6JgbW2JfbpmrNavY2zbdKSBWlRvcIAoUtzVyCe0AdpkTbDau59QwCVLtRdcAADmltAuiYnB5uGZ3J81c+gNfW7eerl2apTVS1eWFp3yjAMzBdzpAbq5OfdnT8sr3tzfXfyF3N5d7JBYDHTnAJ9Anzu3Nj22rqglOLn5M6e8tXupaqAJd05AVwGxjiBjHHEsX7MtG0E1SICm55JaCQGKANZXqV52MqzPXukZxa5z2ENjRawWBuG6yO1bLnOGGCOPcVKsPBhLEyNg0c/VXA5S/Ui5DjHNTT6fT5HeCaGYHtDD0zXgIiICIiAiIgIiIFHS7Rr31o3hy3ILfyfbyedze9GeEvT4q3llbT64VYI1AodQhbUeR2DkN1hjIQMKtQR2bpyOmfaFoHsREBERARE8Vs9HiPdwMDH2h8stBRY1V+soqtXG9W91aOMgMMgnI4EH2yv8ApD2X+0NL+Iq/vN81A9IB9gnnIr5o9wgYP6Q9l/tDS/iKv7x+kPZf7Q0v4ir+83uRXzR7hMO3bDJulqayp1g0fNZi+GO4tgG7xO9jK/ZXebe4Ygc/pD2X+0NL+Iq/vH6Q9l/tDS/iKv7zVo1und9xLKnfn8xWrZ+YQr8Bx4FlB7iRLPIr5o9wgYP6Q9l/tDS/iKv7x+kPZf7Q0v4ir+83uRXzR7hHIr5o9wgVNlbd0+qUtpb671U7rNU6uAenBIPAy9PFQDoAHoE9gIiICIiAiIgJ4R3z2IEXky/ZyvqnA93R/KN1x0EN4Ebp9pHD+UliBFy5HWVh4gbw9mOPvAlfaG0eTpe1FNvJqXauvnWlRxYIO18ZwvaRjtl2ZO3tHqbUKaayqgkcNQ9ZvdD3pWcLntBLEeEC5szalOoqW7T2LbS4ytiHKnsI8CDkEHiCCDJdN1T69nxtPjvk58jKtjV6nUnV6i2vct1N1bclyJKjfe1a1XIfCkcDxGB2DGv8n7bkusouZrMoupW1hwLtZal9KYGN1SlTAdIF4HdA34iICfMX/J+xyGWquu/y1dQNTkcotAsVnAKjeLNWrVlerh+JPRPp4gYey9mXV6y+07vI6jDsmedXbX9GhXhzlesKzD7LDhne4bkRAREQEREBERAREQEREBERAREQERECltaverCHiHsqUg9UpvqXVu8FQwx25wZHkCyo9psvqB9O8+PR9Hn2CS63jZSo/wDEZyP3FrcZPgGav2kSHVcERvtLqVx9+01N/wDGx4GlERAREQEREBERAREQEREBERAREQEREBERAREQKlg/xCeFNufvNVj4TIdYwGndjwCs1hPcEsLlvYAT7JMGzqCPNqBP32bdx/pt/KQ6/TtZpb60GXdNQijIGWbfAHHxMDQBnsi0loatGXirIrA8RwIBElgIiICIiAiIgIiICIiAiIgIiICIiAiIgIiIGdobw+o1BAI5M06Y5xxYJy+8PDGoUce1T4S5puqfXs+NpU2VpwGvsyc23lyOGAUSugAeykH0sZb03VPr2fG0CDY4xp61PSiCo928nMbHhlTLkqbM+rPhZaP9x5bgIiICIiAiIgIiICIiAiIgIiICIiAiIgIiIFTZvUJ77bj/ALjCTabqn17PjaQ7KOalYdDFrR6rszr7cMJNpuqfXs+NoEOzuqw7eVt4el2I/kQfbLcp6EYsvz22qw9HI1Ln0ZVh7DLkBERAREQEREBERAREQEREBERAREQEREBPGYAZPADjnsxPZBrj9E/qP8JgRbHUjTUgjBFNQIIwQdwZBk+m6p9ez42nVI5q+qP6TnTdU+vZ8bQIqPrrPVr/AOUtSnV+sWfwaPivlyAiIgIiZu0tq21OFr0d+oBUNylTaJUByRunlrlbPAHgMcRx6cB8tTqNqWax6zqqqq11Jp3V0m8OT8mq1HMZmyxDWFCT04JwOrPu58XdpFdQrbJ1xAvfV/rWh42vvB97/Gc5CGIKHm44YxPoNBti2xwr6HUUKc/S2PoCgwM4IqvZvDgsDUiIgIiICIiAiIgIiICIiAlPbH6td/Bt+Ay5MX5X2EaZd0kZ1mzqzgkZR9bp0dD3qVZlI6CGIgbUi03VPr2fG0lkWm6p9ez42gZt+pZdo01jq2aPVWP3lqLdKK/Rgam707w7hNeZet0oGr09+eITUaTd7MWiu4v6R5IBj98901ICIiAgzwGemB8nR8snOmp1DIhNmtfQ8gpYWtu6mzTF6s9YgVmwrgYUNx4ZP1k+H0fyLvGjSlk06anyuzUHVJZaz1K+osv3qW5NWZ91zXglQQxzkZQ/cQEREBERAREQEREBERAREQEzNu6UWimpsgNqaLMjGQaG8qX2FqFB8GM05T1q5so8LGf2clYv9XH84FyRabqn17PjaSyLTdU+vZ8bQINevOpPm3Zx35rsT/ln2S5Km0WwEJ6BbWP8x3B/NhLcBOLnwpI6ccB3nsHvxO5FbxZV9Ln0LjA95U+yB3WmAB3ACdREBERAREQEREBERAREQEREBERASpe309S/u22Z9XcXH+4PdLcpOM6lMfZpt3vDferc9/Jv/lgXZFpuqfXs+NpLItN1T69nxtAr7X+rHhbp2PgBdWST4AAknwl2VNr/AKvb/Cs+Ey3ASKrizN47g9C5/wD0t7p3a+AT04Gcd/hPKkwoHTgdPee0wO4iICIiAiIgIiICIiAiIgIiVNp6xq0+jTlLWISussEUuc8WY9CgBmJAJwpwCcAhbiU9Dq2LPXaALECHK724ysDhxno5y2DdycbvTxlyAlSv9Yf+FV8VstyrT9dZ6lX/ADgWpFpuqfXs+NpLItN1T69nxtA42gPobP4b/CZNUeaPQJ0RMz5LuTodMSSSdPSSSckncXiYF67iVXx3j6F/6islkVXFmb0IPZ0n3kj7s7dwASTgAEkngAB0kwOomZpdbdvKbkRK7CwXBcuhz9GLMjGWXj2brc3nZBmnAREQEREBERAREQEREBKFY39QzfZqHJjIHCxwHYj7pQfePjLxOOJ6JU2Up5PeJJLs9vEAMFdiyKRjgQpUezpPTA41tKi6m05BG/QTvMFC2AHBGcHL11AEjOTgdJzflTav1Lnp3QLfHNZDjHjzZbgJlbGP0us/9Uv/ANXTTVlPZI+jJ77bnB71NrlT/l3fZiBckWm6p9ez42ksi03VPr2fG0CWZGyNo1jlKQefUbLNzuqa+9K93w+idQOzdmvPzX5Z7O2i2v0x2WRWzHV0W3MqtVVWTprRYwPDO/vMOHE+mB+jUrgAHpxk+k8SffmVtqJvKtecCyxUOMcVALsvHsKowPgTPNj7KGnrCb72ueL3WMWtsftZj/RRwAwAABidOgbULnjuVMcdOC7ABvA4RwD4tA72jpTZU6BirFea4xlXHFWGQeggHoPROtDqeUqR8FSyglTnKt9pTkdIOR7JPKWzyQ1tZGAtm8p4cUcB88D2ObF6BwUekhdiJR2xceT5NH3LbTyKMCocE8XdM8CyoHfH7sCL5/Q7xRLLKkZq3vRVatWTg4HHefBBUlQcEEdIIGjXYGAZSGUgMGBBBB4ggjpE8ppCqFUYUAADwEpaHdqfyfOBumypf/LBAZF8FLL6A6iBoREg12tSmp7bTu1orOxwzEKBk4AGSfAAk9kCeJl6fZzWHlbmtViDu0i16lrVt3CMKmw7c0ZYluJbGAcSPZ7Pp7PJ7XNlTfq9z77W8M71FrkYZgMFXJ3nUnIJRnYNiZD/ACs0oUsbejUeRbm5ZyvlJIAqCY3ieIbgMbvO6OM15+ff9ntX5c21fJ15UXildCGqLNpQOR8rLZCDVbpYjj9WOTzk8A+p2nsxeT3Ua0O7CpT5RqDjPWbBfBwodsHp3cS0ux6wMA24HD9Z1P555Wwtu3lOUq3q8ggobGwH6O1d0r6WYdkvwKXzSnnW/idT+eUtjbLQ0Jk2gqDXjyjUjqEoOG/w4KJtSpochrUPZZvL3lXVWyfv8oPuwOfmlPOt/E6n88rbM2UhprO9bxRW/WNT2jI+34zQ1uo5Op7MZ3EZ8dGd0E4/lGjo3K0TOd1FTOMZ3QBn+UCD5oTzrfxOp/PItNslMHnW9Z/+86nz2/fmlItN1T69nxtAr/NCedb+J1P55V0myk5S4FrfrFI/xGp6OSr49fvDDPge6a8pouNSx86msD7j2Zz/AKg9xgefNCedb+J1P55T0WzK2stfet4MKQfKNT1UGTnn9O+9g9gmzKeycckGH2y1ue0hyWBPjgiB580J51v4nU/nmfqdkImoqcNdiwNp2Av1JGQGtrckNkAbti9IH0g8JuyptTSGyoquA4K2ISAQLEYOmfDeUZ8MwOfmhPOt/E6n88o1bMrsvfJt3ad1B/iNWDyjJvOclsEbj14xnpPssjbamhbBjlGIqFJPO8oPA0nGSCDnPDgFJ6BLGzdFyVYTJY5dyzMWJd2axzk9m8zYHYMDsgcfNCedb+J1P55T2psbmF6Ws5VOcA1+qYMuQXr+sGCQMBuw4ODgg7MQM+nZ1TKGVrSpAYHyjVDgfAvkSj5CtuoNYNwrq3Hd/KNTuvad4ipcv9nCucecg84S1VsTk3c02vUljF2qUIUWxuLWVBhhGJyW6QSzHGSWl3Q6Naq1rTO6o3csxdz3szHizE5JJ4kkmBD80J51v4nU/nkGu+TtdqFS1wOVZWGo1JKupDI4BfBIYKcHhw4zUiBX0FLJWquQXA5xDWMCe0guS2PAk46MnGZYiIHNdYUAKAAOAAAAHonURASoDjUY8+rI/wDbbDZ/1Ux6D7bco7RTD02ZwEtCkd4sBqCnw3mQ/dHpAd7VI5JgehitWO/fZUx7d7HtluZu1i5s09aAMrXcpbngVpqR3V149PLDSjHHgx4dJGlASLTdU+vZ8bSWRabqn17PjaBLKOocjU1Y6GS1SezI3Co9PXPsPdL0pbTU/RuMcy5GII6VcGk+jAsJ+7A72pYVotZesK3I47vEKccez0yemsKoUAAABQAMAADGB4SltUsWprVSwa5Wc83mpWGtDcT561Dhk87o6SNCAiIgQDQVCzlRWnKngbNxeUxgDrYz0Ko9gk8RAREQEREBERAREQEREBIdXp+UrZOjIIDdob7LDuIOCD2ECTRAz9GLXtNlicmBWK1UlSxYnNjc0kbvCsDt4HI6JoREBItN1T69nxtJZFpuqfXs+NoEsi1VG+jLnGQQG7Qexh4g4PsksQM/S0u93K2oF3axWg4FwzHNzZBxundpx28w980IiAiIgIiICIiAiIgIiICIiAiIgIiICIiAkWnHA+s/xNEQJYiICIiAiIgIiICIiAiIgIiICIiB/9k=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16" name="Picture 12" descr="http://zone.ni.com/cms/images/devzone/ph/3e5f7a871017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260724"/>
            <a:ext cx="365760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077200" y="1410582"/>
                <a:ext cx="2075440" cy="789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Height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</m:oMath>
                </a14:m>
                <a:br>
                  <a:rPr lang="en-US" dirty="0"/>
                </a:br>
                <a:r>
                  <a:rPr lang="en-US" dirty="0"/>
                  <a:t>Main lobe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1410582"/>
                <a:ext cx="2075440" cy="789062"/>
              </a:xfrm>
              <a:prstGeom prst="rect">
                <a:avLst/>
              </a:prstGeom>
              <a:blipFill>
                <a:blip r:embed="rId5"/>
                <a:stretch>
                  <a:fillRect l="-2353"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405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Steps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Unit step </a:t>
                </a:r>
                <a:br>
                  <a:rPr lang="en-US" dirty="0"/>
                </a:br>
                <a:r>
                  <a:rPr lang="en-US" dirty="0"/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FT: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𝑖𝑓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commons/thumb/d/d9/Dirac_distribution_CDF.svg/325px-Dirac_distribution_CDF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968" y="2150831"/>
            <a:ext cx="3095625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153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(From </a:t>
            </a:r>
            <a:r>
              <a:rPr lang="en-US" dirty="0" err="1"/>
              <a:t>WikiPedia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E73CB-FB0A-4BF8-ABAC-3CF62FA4D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04" y="1449960"/>
            <a:ext cx="3278651" cy="4864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30292F-CA00-4806-9538-69E11B95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9" y="1516286"/>
            <a:ext cx="2924525" cy="25085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780BBA-7664-428D-B604-2512427C2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588" y="1516286"/>
            <a:ext cx="3762398" cy="219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19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Properties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↔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</a:rPr>
                          <m:t>𝑖𝑎𝑓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</a:rPr>
                          <m:t>𝜋</m:t>
                        </m:r>
                        <m:r>
                          <a:rPr lang="en-US" i="1">
                            <a:latin typeface="Cambria Math"/>
                          </a:rPr>
                          <m:t>𝑖𝑎𝑡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r>
                      <a:rPr lang="en-US" i="1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/>
                      </a:rPr>
                      <m:t>/|</m:t>
                    </m:r>
                    <m:r>
                      <a:rPr lang="en-US" b="0" i="1" smtClean="0">
                        <a:latin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/</m:t>
                    </m:r>
                    <m:r>
                      <a:rPr lang="en-US" b="0" i="1" smtClean="0">
                        <a:latin typeface="Cambria Math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↔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𝑖𝑓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/>
                          </a:rPr>
                          <m:t>𝑑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324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54" y="1625343"/>
            <a:ext cx="5695950" cy="2195200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"/>
          </p:nvPr>
        </p:nvSpPr>
        <p:spPr>
          <a:xfrm>
            <a:off x="1029354" y="4119070"/>
            <a:ext cx="10058400" cy="1305485"/>
          </a:xfrm>
        </p:spPr>
        <p:txBody>
          <a:bodyPr>
            <a:normAutofit/>
          </a:bodyPr>
          <a:lstStyle/>
          <a:p>
            <a:r>
              <a:rPr lang="en-US" dirty="0"/>
              <a:t>Solutions on board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53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977E1-AA11-CBCE-9931-73ADE520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Sampled Complex Exponentials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FF8244-867B-D508-BADF-958BF02A39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Often need to process digitally sampled complex exponentials</a:t>
                </a:r>
              </a:p>
              <a:p>
                <a:pPr lvl="1"/>
                <a:r>
                  <a:rPr lang="en-US" dirty="0"/>
                  <a:t>E.g.  MATLAB, digital circuits, …</a:t>
                </a:r>
              </a:p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Continuous-time signal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𝑖𝑓𝑡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Sampled signal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Resulting discrete-time signal: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Normalized digital frequency </a:t>
                </a:r>
                <a:r>
                  <a:rPr lang="en-US" dirty="0"/>
                  <a:t>[cycles / sample].  Typically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[−0.5,0.5]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:  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Digital  angular frequency </a:t>
                </a:r>
                <a:r>
                  <a:rPr lang="en-US" dirty="0"/>
                  <a:t>[rads / sample].  Typically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Will discuss sampling much more later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FF8244-867B-D508-BADF-958BF02A39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25B92-A4F8-35AC-93F4-DFF71204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48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A9E774-2672-DFBA-9F15-EF0012339DAC}"/>
              </a:ext>
            </a:extLst>
          </p:cNvPr>
          <p:cNvSpPr/>
          <p:nvPr/>
        </p:nvSpPr>
        <p:spPr>
          <a:xfrm>
            <a:off x="2573079" y="4111256"/>
            <a:ext cx="7244316" cy="8506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A1A7A5-29B9-6F5B-1BB3-BF078C5D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Computing the FT with the FFT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302A04-89AA-0BF6-8A72-40348A5E95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Often approximately compute FFT on the sampled signal</a:t>
                </a:r>
              </a:p>
              <a:p>
                <a:r>
                  <a:rPr lang="en-US" dirty="0"/>
                  <a:t>Continuous-time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 Want to compute FT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Take sampled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FFT (Fast Fourier Transform):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Then,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bandlimited 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&lt;1/(2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then: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+1,…,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Obtain sampled version of the FT from the FFT</a:t>
                </a:r>
              </a:p>
              <a:p>
                <a:r>
                  <a:rPr lang="en-US" dirty="0"/>
                  <a:t>Note scaling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and modulo operation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302A04-89AA-0BF6-8A72-40348A5E9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BEA9F-74A3-61A2-F948-D7219151F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979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467A-2ED2-7643-6615-52C1545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37C19-03B1-593E-79A0-6E5EFECEA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DE6518-48B6-77F8-B930-339A19558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06029"/>
            <a:ext cx="9346794" cy="2512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967B58-30FB-5013-66DC-A266C1221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612" y="2570887"/>
            <a:ext cx="4470068" cy="34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8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Practical up and down-conversion circuits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61123" y="2367150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21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E005D-09B6-4018-9EE0-6DD73595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993AF-A11C-4957-9192-C36569D14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4FBB01-63DB-4DA8-92D3-4B45B4D0F3BF}"/>
              </a:ext>
            </a:extLst>
          </p:cNvPr>
          <p:cNvSpPr/>
          <p:nvPr/>
        </p:nvSpPr>
        <p:spPr>
          <a:xfrm>
            <a:off x="2366146" y="2232148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2DB61-61B1-4E0B-91DA-7CCF2273ED4B}"/>
              </a:ext>
            </a:extLst>
          </p:cNvPr>
          <p:cNvSpPr txBox="1"/>
          <p:nvPr/>
        </p:nvSpPr>
        <p:spPr>
          <a:xfrm>
            <a:off x="2335557" y="1676377"/>
            <a:ext cx="956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Channel coding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D4DC8C-7756-4B53-88E3-8A13F6531D11}"/>
              </a:ext>
            </a:extLst>
          </p:cNvPr>
          <p:cNvSpPr/>
          <p:nvPr/>
        </p:nvSpPr>
        <p:spPr>
          <a:xfrm>
            <a:off x="3952924" y="2232147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F412E4-4255-4EAC-9298-2A3B408EA38A}"/>
              </a:ext>
            </a:extLst>
          </p:cNvPr>
          <p:cNvSpPr txBox="1"/>
          <p:nvPr/>
        </p:nvSpPr>
        <p:spPr>
          <a:xfrm>
            <a:off x="3900244" y="1708927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Symbol</a:t>
            </a:r>
            <a:br>
              <a:rPr lang="en-US" sz="1400" dirty="0"/>
            </a:br>
            <a:r>
              <a:rPr lang="en-US" sz="1400" dirty="0"/>
              <a:t>mapping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DEB670-D95D-4F6C-A820-315CB785BAA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085052" y="2453109"/>
            <a:ext cx="8678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FC8838-40CA-4282-AEDB-4226739EAECD}"/>
              </a:ext>
            </a:extLst>
          </p:cNvPr>
          <p:cNvSpPr txBox="1"/>
          <p:nvPr/>
        </p:nvSpPr>
        <p:spPr>
          <a:xfrm>
            <a:off x="3183157" y="2960134"/>
            <a:ext cx="717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Coded bits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D793BC-F65F-4B95-ABC4-E0C4F56131B8}"/>
              </a:ext>
            </a:extLst>
          </p:cNvPr>
          <p:cNvSpPr/>
          <p:nvPr/>
        </p:nvSpPr>
        <p:spPr>
          <a:xfrm>
            <a:off x="6499077" y="2232148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EB2DA-9C68-4632-8658-4107F45007D3}"/>
              </a:ext>
            </a:extLst>
          </p:cNvPr>
          <p:cNvSpPr txBox="1"/>
          <p:nvPr/>
        </p:nvSpPr>
        <p:spPr>
          <a:xfrm>
            <a:off x="6477030" y="1724755"/>
            <a:ext cx="945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TX filter DAC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373723-4F89-4365-B789-546F13399BD3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4671830" y="2453109"/>
            <a:ext cx="18272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B5FD0A-09A3-41AA-B392-40E135AE2B37}"/>
              </a:ext>
            </a:extLst>
          </p:cNvPr>
          <p:cNvSpPr txBox="1"/>
          <p:nvPr/>
        </p:nvSpPr>
        <p:spPr>
          <a:xfrm>
            <a:off x="5134438" y="2960134"/>
            <a:ext cx="867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IQ symbols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277663-35B2-46F6-A77C-E6172F46A853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 flipV="1">
            <a:off x="7217983" y="2453109"/>
            <a:ext cx="11293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C6250DA-308F-4CC5-B350-31F6D6D14A1F}"/>
              </a:ext>
            </a:extLst>
          </p:cNvPr>
          <p:cNvSpPr/>
          <p:nvPr/>
        </p:nvSpPr>
        <p:spPr>
          <a:xfrm>
            <a:off x="8347382" y="2232147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F2ED6B-29DB-4433-A9D1-A48C98589A96}"/>
              </a:ext>
            </a:extLst>
          </p:cNvPr>
          <p:cNvSpPr txBox="1"/>
          <p:nvPr/>
        </p:nvSpPr>
        <p:spPr>
          <a:xfrm>
            <a:off x="7229974" y="3000096"/>
            <a:ext cx="95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Analog baseband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BD15E1-1DD1-4C06-8C8C-9159E486CE5A}"/>
              </a:ext>
            </a:extLst>
          </p:cNvPr>
          <p:cNvSpPr txBox="1"/>
          <p:nvPr/>
        </p:nvSpPr>
        <p:spPr>
          <a:xfrm>
            <a:off x="8158530" y="1844123"/>
            <a:ext cx="11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Upconversion</a:t>
            </a:r>
            <a:endParaRPr lang="en-US" sz="1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DD55EB-8352-49FA-B4B2-C43195851E92}"/>
              </a:ext>
            </a:extLst>
          </p:cNvPr>
          <p:cNvCxnSpPr>
            <a:cxnSpLocks/>
          </p:cNvCxnSpPr>
          <p:nvPr/>
        </p:nvCxnSpPr>
        <p:spPr>
          <a:xfrm flipV="1">
            <a:off x="1498274" y="2462215"/>
            <a:ext cx="8678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A6DC064-A2DD-466D-B982-6BC460A115EA}"/>
              </a:ext>
            </a:extLst>
          </p:cNvPr>
          <p:cNvSpPr txBox="1"/>
          <p:nvPr/>
        </p:nvSpPr>
        <p:spPr>
          <a:xfrm>
            <a:off x="1569227" y="2934356"/>
            <a:ext cx="717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Info bits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4904B9-EF55-41A8-ABDF-CC68D991840C}"/>
              </a:ext>
            </a:extLst>
          </p:cNvPr>
          <p:cNvSpPr/>
          <p:nvPr/>
        </p:nvSpPr>
        <p:spPr>
          <a:xfrm>
            <a:off x="10145702" y="2957863"/>
            <a:ext cx="718906" cy="8518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5765A8-8633-4191-8D06-25AFCB55E587}"/>
              </a:ext>
            </a:extLst>
          </p:cNvPr>
          <p:cNvSpPr txBox="1"/>
          <p:nvPr/>
        </p:nvSpPr>
        <p:spPr>
          <a:xfrm>
            <a:off x="10885466" y="3122202"/>
            <a:ext cx="117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Passband</a:t>
            </a:r>
          </a:p>
          <a:p>
            <a:r>
              <a:rPr lang="en-US" sz="1400" dirty="0"/>
              <a:t>Channel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D40480-3A41-4CFE-A530-FBAEC8B3F9F3}"/>
              </a:ext>
            </a:extLst>
          </p:cNvPr>
          <p:cNvSpPr/>
          <p:nvPr/>
        </p:nvSpPr>
        <p:spPr>
          <a:xfrm rot="10800000">
            <a:off x="9382677" y="1837905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725E9670-D297-43AA-AE3B-934C966D3EE3}"/>
              </a:ext>
            </a:extLst>
          </p:cNvPr>
          <p:cNvCxnSpPr>
            <a:cxnSpLocks/>
            <a:stCxn id="25" idx="3"/>
            <a:endCxn id="33" idx="0"/>
          </p:cNvCxnSpPr>
          <p:nvPr/>
        </p:nvCxnSpPr>
        <p:spPr>
          <a:xfrm flipV="1">
            <a:off x="9066288" y="2080833"/>
            <a:ext cx="518069" cy="37227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94CF82B-F9F9-4B44-B10F-F7BE1915E96D}"/>
              </a:ext>
            </a:extLst>
          </p:cNvPr>
          <p:cNvSpPr/>
          <p:nvPr/>
        </p:nvSpPr>
        <p:spPr>
          <a:xfrm>
            <a:off x="8347382" y="4647816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B7D7DC-A435-47FF-94B9-0338CD3D1022}"/>
              </a:ext>
            </a:extLst>
          </p:cNvPr>
          <p:cNvSpPr txBox="1"/>
          <p:nvPr/>
        </p:nvSpPr>
        <p:spPr>
          <a:xfrm>
            <a:off x="8279937" y="5143775"/>
            <a:ext cx="117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Down-conversion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E2CB0F3E-4AC0-4496-9D90-0FAFF4299FA7}"/>
              </a:ext>
            </a:extLst>
          </p:cNvPr>
          <p:cNvSpPr/>
          <p:nvPr/>
        </p:nvSpPr>
        <p:spPr>
          <a:xfrm rot="10800000">
            <a:off x="9382677" y="4253574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21B4B0B-D915-446E-BC3F-D89AA547285E}"/>
              </a:ext>
            </a:extLst>
          </p:cNvPr>
          <p:cNvCxnSpPr>
            <a:cxnSpLocks/>
            <a:stCxn id="40" idx="3"/>
            <a:endCxn id="42" idx="0"/>
          </p:cNvCxnSpPr>
          <p:nvPr/>
        </p:nvCxnSpPr>
        <p:spPr>
          <a:xfrm flipV="1">
            <a:off x="9066288" y="4496502"/>
            <a:ext cx="518069" cy="37227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9D24AB69-386F-4C11-A94D-1CA62211C9D0}"/>
              </a:ext>
            </a:extLst>
          </p:cNvPr>
          <p:cNvSpPr/>
          <p:nvPr/>
        </p:nvSpPr>
        <p:spPr>
          <a:xfrm>
            <a:off x="6499077" y="4645961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50E106-D17F-41DC-BD60-8608658FAC75}"/>
              </a:ext>
            </a:extLst>
          </p:cNvPr>
          <p:cNvSpPr txBox="1"/>
          <p:nvPr/>
        </p:nvSpPr>
        <p:spPr>
          <a:xfrm>
            <a:off x="6444358" y="5165570"/>
            <a:ext cx="117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RX filter</a:t>
            </a:r>
            <a:br>
              <a:rPr lang="en-US" sz="1400" dirty="0"/>
            </a:br>
            <a:r>
              <a:rPr lang="en-US" sz="1400" dirty="0"/>
              <a:t>and ADC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7221BE6-E83F-4987-A569-65E649EE291E}"/>
              </a:ext>
            </a:extLst>
          </p:cNvPr>
          <p:cNvSpPr/>
          <p:nvPr/>
        </p:nvSpPr>
        <p:spPr>
          <a:xfrm>
            <a:off x="5134438" y="3877508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15C955-C15A-4020-9081-9F3D8C8AA346}"/>
              </a:ext>
            </a:extLst>
          </p:cNvPr>
          <p:cNvSpPr txBox="1"/>
          <p:nvPr/>
        </p:nvSpPr>
        <p:spPr>
          <a:xfrm>
            <a:off x="5187117" y="3554656"/>
            <a:ext cx="11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Sync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1A4BB4-E72C-468E-B029-00ED04A67B8A}"/>
              </a:ext>
            </a:extLst>
          </p:cNvPr>
          <p:cNvSpPr/>
          <p:nvPr/>
        </p:nvSpPr>
        <p:spPr>
          <a:xfrm>
            <a:off x="5134438" y="4649223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8EFBCB-C9A3-43F3-87C9-3105F465B8D6}"/>
              </a:ext>
            </a:extLst>
          </p:cNvPr>
          <p:cNvSpPr txBox="1"/>
          <p:nvPr/>
        </p:nvSpPr>
        <p:spPr>
          <a:xfrm>
            <a:off x="5044848" y="5196193"/>
            <a:ext cx="11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Equalization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D967FF3-04CC-4333-8A47-D0196F6CB52C}"/>
              </a:ext>
            </a:extLst>
          </p:cNvPr>
          <p:cNvSpPr/>
          <p:nvPr/>
        </p:nvSpPr>
        <p:spPr>
          <a:xfrm>
            <a:off x="4041790" y="4652057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0E57FFC-4626-4B7D-9FB6-E5115A1CECF7}"/>
              </a:ext>
            </a:extLst>
          </p:cNvPr>
          <p:cNvSpPr txBox="1"/>
          <p:nvPr/>
        </p:nvSpPr>
        <p:spPr>
          <a:xfrm>
            <a:off x="4063691" y="5221383"/>
            <a:ext cx="869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Symbol</a:t>
            </a:r>
            <a:br>
              <a:rPr lang="en-US" sz="1400" dirty="0"/>
            </a:br>
            <a:r>
              <a:rPr lang="en-US" sz="1400" dirty="0" err="1"/>
              <a:t>demod</a:t>
            </a:r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23E021B-0CE9-4284-B251-493D31B59DFC}"/>
              </a:ext>
            </a:extLst>
          </p:cNvPr>
          <p:cNvSpPr/>
          <p:nvPr/>
        </p:nvSpPr>
        <p:spPr>
          <a:xfrm>
            <a:off x="2357268" y="4647818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826614-17A0-4303-ABC4-A4E6577C5379}"/>
              </a:ext>
            </a:extLst>
          </p:cNvPr>
          <p:cNvSpPr txBox="1"/>
          <p:nvPr/>
        </p:nvSpPr>
        <p:spPr>
          <a:xfrm>
            <a:off x="2290766" y="5221383"/>
            <a:ext cx="869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Channel</a:t>
            </a:r>
            <a:br>
              <a:rPr lang="en-US" sz="1400" dirty="0"/>
            </a:br>
            <a:r>
              <a:rPr lang="en-US" sz="1400" dirty="0"/>
              <a:t>decoding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1DAF6D-218E-41E1-870F-7BB24E5BC4AA}"/>
              </a:ext>
            </a:extLst>
          </p:cNvPr>
          <p:cNvCxnSpPr>
            <a:cxnSpLocks/>
            <a:stCxn id="59" idx="1"/>
          </p:cNvCxnSpPr>
          <p:nvPr/>
        </p:nvCxnSpPr>
        <p:spPr>
          <a:xfrm flipH="1" flipV="1">
            <a:off x="1498274" y="4857992"/>
            <a:ext cx="858994" cy="1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0CF04F-31FE-4B82-8FB2-1596723A9985}"/>
              </a:ext>
            </a:extLst>
          </p:cNvPr>
          <p:cNvCxnSpPr>
            <a:stCxn id="40" idx="1"/>
            <a:endCxn id="44" idx="3"/>
          </p:cNvCxnSpPr>
          <p:nvPr/>
        </p:nvCxnSpPr>
        <p:spPr>
          <a:xfrm flipH="1" flipV="1">
            <a:off x="7217983" y="4866923"/>
            <a:ext cx="1129399" cy="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4426B55-3744-4471-BC03-2DCA3FD6FEEE}"/>
              </a:ext>
            </a:extLst>
          </p:cNvPr>
          <p:cNvCxnSpPr>
            <a:stCxn id="44" idx="1"/>
            <a:endCxn id="48" idx="3"/>
          </p:cNvCxnSpPr>
          <p:nvPr/>
        </p:nvCxnSpPr>
        <p:spPr>
          <a:xfrm flipH="1">
            <a:off x="5853344" y="4866923"/>
            <a:ext cx="645733" cy="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EFF2BA-BB73-46CA-869E-1DF66AD5BF91}"/>
              </a:ext>
            </a:extLst>
          </p:cNvPr>
          <p:cNvCxnSpPr>
            <a:endCxn id="46" idx="3"/>
          </p:cNvCxnSpPr>
          <p:nvPr/>
        </p:nvCxnSpPr>
        <p:spPr>
          <a:xfrm rot="16200000" flipV="1">
            <a:off x="5691144" y="4260670"/>
            <a:ext cx="768452" cy="444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5C7B84-92FE-40AB-AB21-2C7D6C90A19F}"/>
              </a:ext>
            </a:extLst>
          </p:cNvPr>
          <p:cNvCxnSpPr>
            <a:stCxn id="46" idx="2"/>
            <a:endCxn id="48" idx="0"/>
          </p:cNvCxnSpPr>
          <p:nvPr/>
        </p:nvCxnSpPr>
        <p:spPr>
          <a:xfrm>
            <a:off x="5493891" y="4319431"/>
            <a:ext cx="0" cy="32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10F2A05-DC61-435D-827F-03997E924D0C}"/>
              </a:ext>
            </a:extLst>
          </p:cNvPr>
          <p:cNvCxnSpPr>
            <a:stCxn id="48" idx="1"/>
            <a:endCxn id="57" idx="3"/>
          </p:cNvCxnSpPr>
          <p:nvPr/>
        </p:nvCxnSpPr>
        <p:spPr>
          <a:xfrm flipH="1">
            <a:off x="4760696" y="4870185"/>
            <a:ext cx="373742" cy="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0444F04-7C5B-427C-968F-8A1B9445DF1D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 flipH="1" flipV="1">
            <a:off x="3076174" y="4868780"/>
            <a:ext cx="965616" cy="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0F44898-F2C0-4FC6-9510-D74828ED62DC}"/>
              </a:ext>
            </a:extLst>
          </p:cNvPr>
          <p:cNvSpPr txBox="1"/>
          <p:nvPr/>
        </p:nvSpPr>
        <p:spPr>
          <a:xfrm>
            <a:off x="9358170" y="2990690"/>
            <a:ext cx="518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5ADB7A-7C88-4371-89FE-2E83D0300031}"/>
              </a:ext>
            </a:extLst>
          </p:cNvPr>
          <p:cNvSpPr/>
          <p:nvPr/>
        </p:nvSpPr>
        <p:spPr>
          <a:xfrm>
            <a:off x="8138534" y="1628023"/>
            <a:ext cx="3693802" cy="403526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89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3487-57DA-6411-8EC7-2C4AE356F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Up-Conversion of a Complex Exponential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05D39-4878-0CF5-DB08-83363B0FB4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969287" cy="4329817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Suppose complex baseband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𝑖𝑓𝑡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r>
                  <a:rPr lang="en-US" dirty="0"/>
                  <a:t>Up-conversion: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Shifts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Can write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𝑖𝑓𝑡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 then 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Phase is unchanged</a:t>
                </a:r>
              </a:p>
              <a:p>
                <a:r>
                  <a:rPr lang="en-US" dirty="0"/>
                  <a:t>Down-conversion reverses the process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05D39-4878-0CF5-DB08-83363B0FB4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969287" cy="4329817"/>
              </a:xfrm>
              <a:blipFill>
                <a:blip r:embed="rId2"/>
                <a:stretch>
                  <a:fillRect l="-2100" b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15F99-CB02-5633-5351-CBCD47FB6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CE54F2-3312-9F4F-1E9C-73D6A29433E4}"/>
              </a:ext>
            </a:extLst>
          </p:cNvPr>
          <p:cNvCxnSpPr/>
          <p:nvPr/>
        </p:nvCxnSpPr>
        <p:spPr>
          <a:xfrm>
            <a:off x="8789581" y="2970028"/>
            <a:ext cx="2225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D458C7-DB98-C904-8163-66498CB3D05F}"/>
              </a:ext>
            </a:extLst>
          </p:cNvPr>
          <p:cNvCxnSpPr/>
          <p:nvPr/>
        </p:nvCxnSpPr>
        <p:spPr>
          <a:xfrm flipV="1">
            <a:off x="9937898" y="2154865"/>
            <a:ext cx="0" cy="822251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917172-DF4C-122F-7D7F-D9CAF9B15324}"/>
              </a:ext>
            </a:extLst>
          </p:cNvPr>
          <p:cNvCxnSpPr>
            <a:cxnSpLocks/>
          </p:cNvCxnSpPr>
          <p:nvPr/>
        </p:nvCxnSpPr>
        <p:spPr>
          <a:xfrm>
            <a:off x="9611833" y="2757377"/>
            <a:ext cx="0" cy="482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DB9064-806A-57BB-A29A-95924221DB32}"/>
                  </a:ext>
                </a:extLst>
              </p:cNvPr>
              <p:cNvSpPr txBox="1"/>
              <p:nvPr/>
            </p:nvSpPr>
            <p:spPr>
              <a:xfrm>
                <a:off x="9752431" y="2962941"/>
                <a:ext cx="370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DB9064-806A-57BB-A29A-95924221D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431" y="2962941"/>
                <a:ext cx="370934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6AF72F-FF7E-12B8-8600-2A5A51C94BE3}"/>
                  </a:ext>
                </a:extLst>
              </p:cNvPr>
              <p:cNvSpPr txBox="1"/>
              <p:nvPr/>
            </p:nvSpPr>
            <p:spPr>
              <a:xfrm>
                <a:off x="9752431" y="1679208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6AF72F-FF7E-12B8-8600-2A5A51C94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431" y="1679208"/>
                <a:ext cx="38568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80F4D7-7339-6D79-E9B3-85DFDAA78AF7}"/>
              </a:ext>
            </a:extLst>
          </p:cNvPr>
          <p:cNvCxnSpPr>
            <a:cxnSpLocks/>
          </p:cNvCxnSpPr>
          <p:nvPr/>
        </p:nvCxnSpPr>
        <p:spPr>
          <a:xfrm>
            <a:off x="8272130" y="5178792"/>
            <a:ext cx="2743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6037AA-DAAF-CBB2-CC44-B18518F3C812}"/>
              </a:ext>
            </a:extLst>
          </p:cNvPr>
          <p:cNvCxnSpPr>
            <a:cxnSpLocks/>
          </p:cNvCxnSpPr>
          <p:nvPr/>
        </p:nvCxnSpPr>
        <p:spPr>
          <a:xfrm flipV="1">
            <a:off x="10724708" y="4649972"/>
            <a:ext cx="0" cy="52882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4ADD68-C4D2-6F8D-0ADD-A3688EF8952A}"/>
              </a:ext>
            </a:extLst>
          </p:cNvPr>
          <p:cNvCxnSpPr>
            <a:cxnSpLocks/>
          </p:cNvCxnSpPr>
          <p:nvPr/>
        </p:nvCxnSpPr>
        <p:spPr>
          <a:xfrm>
            <a:off x="9611833" y="4966141"/>
            <a:ext cx="0" cy="482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59B2DB-1B70-6751-30F0-482C1764D9DF}"/>
                  </a:ext>
                </a:extLst>
              </p:cNvPr>
              <p:cNvSpPr txBox="1"/>
              <p:nvPr/>
            </p:nvSpPr>
            <p:spPr>
              <a:xfrm>
                <a:off x="10198999" y="5268958"/>
                <a:ext cx="132837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59B2DB-1B70-6751-30F0-482C1764D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8999" y="5268958"/>
                <a:ext cx="1328377" cy="390748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B49AF1-B6DE-F2EA-15AD-D2F06D628375}"/>
                  </a:ext>
                </a:extLst>
              </p:cNvPr>
              <p:cNvSpPr txBox="1"/>
              <p:nvPr/>
            </p:nvSpPr>
            <p:spPr>
              <a:xfrm>
                <a:off x="10403851" y="4280639"/>
                <a:ext cx="6417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B49AF1-B6DE-F2EA-15AD-D2F06D628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3851" y="4280639"/>
                <a:ext cx="641714" cy="369332"/>
              </a:xfrm>
              <a:prstGeom prst="rect">
                <a:avLst/>
              </a:prstGeom>
              <a:blipFill>
                <a:blip r:embed="rId6"/>
                <a:stretch>
                  <a:fillRect l="-23810" t="-116393" r="-75238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865E2C1-5C43-5DBD-9669-E3831847C504}"/>
              </a:ext>
            </a:extLst>
          </p:cNvPr>
          <p:cNvCxnSpPr>
            <a:cxnSpLocks/>
          </p:cNvCxnSpPr>
          <p:nvPr/>
        </p:nvCxnSpPr>
        <p:spPr>
          <a:xfrm flipV="1">
            <a:off x="8658447" y="4678325"/>
            <a:ext cx="0" cy="52882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C715FD3-0F00-72BD-1A9B-729B0CC0D7F9}"/>
                  </a:ext>
                </a:extLst>
              </p:cNvPr>
              <p:cNvSpPr txBox="1"/>
              <p:nvPr/>
            </p:nvSpPr>
            <p:spPr>
              <a:xfrm>
                <a:off x="8272638" y="4280639"/>
                <a:ext cx="6417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C715FD3-0F00-72BD-1A9B-729B0CC0D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638" y="4280639"/>
                <a:ext cx="641714" cy="369332"/>
              </a:xfrm>
              <a:prstGeom prst="rect">
                <a:avLst/>
              </a:prstGeom>
              <a:blipFill>
                <a:blip r:embed="rId7"/>
                <a:stretch>
                  <a:fillRect l="-22857" t="-116393" r="-76190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31E8A6-7125-E73B-8597-83F367E77D15}"/>
                  </a:ext>
                </a:extLst>
              </p:cNvPr>
              <p:cNvSpPr txBox="1"/>
              <p:nvPr/>
            </p:nvSpPr>
            <p:spPr>
              <a:xfrm>
                <a:off x="8325936" y="5235814"/>
                <a:ext cx="609654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31E8A6-7125-E73B-8597-83F367E77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936" y="5235814"/>
                <a:ext cx="609654" cy="390748"/>
              </a:xfrm>
              <a:prstGeom prst="rect">
                <a:avLst/>
              </a:prstGeom>
              <a:blipFill>
                <a:blip r:embed="rId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Down 23">
            <a:extLst>
              <a:ext uri="{FF2B5EF4-FFF2-40B4-BE49-F238E27FC236}">
                <a16:creationId xmlns:a16="http://schemas.microsoft.com/office/drawing/2014/main" id="{ECFD51C9-717B-67D0-92BD-CEC7D7BD4BF3}"/>
              </a:ext>
            </a:extLst>
          </p:cNvPr>
          <p:cNvSpPr/>
          <p:nvPr/>
        </p:nvSpPr>
        <p:spPr>
          <a:xfrm>
            <a:off x="9369517" y="3535577"/>
            <a:ext cx="484632" cy="680768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E76682-4B90-3830-B41C-80ED1B8D2C63}"/>
              </a:ext>
            </a:extLst>
          </p:cNvPr>
          <p:cNvSpPr txBox="1"/>
          <p:nvPr/>
        </p:nvSpPr>
        <p:spPr>
          <a:xfrm>
            <a:off x="9902455" y="3589016"/>
            <a:ext cx="1540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Up-conversion</a:t>
            </a:r>
          </a:p>
        </p:txBody>
      </p:sp>
    </p:spTree>
    <p:extLst>
      <p:ext uri="{BB962C8B-B14F-4D97-AF65-F5344CB8AC3E}">
        <p14:creationId xmlns:p14="http://schemas.microsoft.com/office/powerpoint/2010/main" val="1145551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CFE6CD7-DBF1-2958-ACC4-69D45B98026C}"/>
              </a:ext>
            </a:extLst>
          </p:cNvPr>
          <p:cNvSpPr/>
          <p:nvPr/>
        </p:nvSpPr>
        <p:spPr>
          <a:xfrm>
            <a:off x="8290494" y="5030605"/>
            <a:ext cx="2214473" cy="681629"/>
          </a:xfrm>
          <a:prstGeom prst="rect">
            <a:avLst/>
          </a:prstGeom>
          <a:solidFill>
            <a:srgbClr val="92D050">
              <a:alpha val="69804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A3487-57DA-6411-8EC7-2C4AE356F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Down-Conversion of a Complex Exponential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05D39-4878-0CF5-DB08-83363B0FB4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4562" y="1445851"/>
                <a:ext cx="5530816" cy="4329817"/>
              </a:xfrm>
            </p:spPr>
            <p:txBody>
              <a:bodyPr/>
              <a:lstStyle/>
              <a:p>
                <a:r>
                  <a:rPr lang="en-US" dirty="0"/>
                  <a:t>From previous slide, after </a:t>
                </a:r>
                <a:r>
                  <a:rPr lang="en-US" dirty="0" err="1"/>
                  <a:t>upconversion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Mixing: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𝑖𝑓𝑡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Filtering: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𝐿𝑃𝐹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𝑖𝑓𝑡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05D39-4878-0CF5-DB08-83363B0FB4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4562" y="1445851"/>
                <a:ext cx="5530816" cy="4329817"/>
              </a:xfrm>
              <a:blipFill>
                <a:blip r:embed="rId2"/>
                <a:stretch>
                  <a:fillRect l="-264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15F99-CB02-5633-5351-CBCD47FB6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CE54F2-3312-9F4F-1E9C-73D6A29433E4}"/>
              </a:ext>
            </a:extLst>
          </p:cNvPr>
          <p:cNvCxnSpPr>
            <a:cxnSpLocks/>
          </p:cNvCxnSpPr>
          <p:nvPr/>
        </p:nvCxnSpPr>
        <p:spPr>
          <a:xfrm flipV="1">
            <a:off x="7008012" y="5705146"/>
            <a:ext cx="3955311" cy="7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D458C7-DB98-C904-8163-66498CB3D05F}"/>
              </a:ext>
            </a:extLst>
          </p:cNvPr>
          <p:cNvCxnSpPr>
            <a:cxnSpLocks/>
          </p:cNvCxnSpPr>
          <p:nvPr/>
        </p:nvCxnSpPr>
        <p:spPr>
          <a:xfrm flipV="1">
            <a:off x="9885891" y="5252484"/>
            <a:ext cx="0" cy="45975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917172-DF4C-122F-7D7F-D9CAF9B15324}"/>
              </a:ext>
            </a:extLst>
          </p:cNvPr>
          <p:cNvCxnSpPr>
            <a:cxnSpLocks/>
          </p:cNvCxnSpPr>
          <p:nvPr/>
        </p:nvCxnSpPr>
        <p:spPr>
          <a:xfrm>
            <a:off x="9491501" y="5420256"/>
            <a:ext cx="0" cy="482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DB9064-806A-57BB-A29A-95924221DB32}"/>
                  </a:ext>
                </a:extLst>
              </p:cNvPr>
              <p:cNvSpPr txBox="1"/>
              <p:nvPr/>
            </p:nvSpPr>
            <p:spPr>
              <a:xfrm>
                <a:off x="11559966" y="1508971"/>
                <a:ext cx="370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DB9064-806A-57BB-A29A-95924221D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966" y="1508971"/>
                <a:ext cx="37093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80F4D7-7339-6D79-E9B3-85DFDAA78AF7}"/>
              </a:ext>
            </a:extLst>
          </p:cNvPr>
          <p:cNvCxnSpPr>
            <a:cxnSpLocks/>
          </p:cNvCxnSpPr>
          <p:nvPr/>
        </p:nvCxnSpPr>
        <p:spPr>
          <a:xfrm>
            <a:off x="8236688" y="2344004"/>
            <a:ext cx="2743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6037AA-DAAF-CBB2-CC44-B18518F3C812}"/>
              </a:ext>
            </a:extLst>
          </p:cNvPr>
          <p:cNvCxnSpPr>
            <a:cxnSpLocks/>
          </p:cNvCxnSpPr>
          <p:nvPr/>
        </p:nvCxnSpPr>
        <p:spPr>
          <a:xfrm flipV="1">
            <a:off x="10689266" y="1815184"/>
            <a:ext cx="0" cy="52882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4ADD68-C4D2-6F8D-0ADD-A3688EF8952A}"/>
              </a:ext>
            </a:extLst>
          </p:cNvPr>
          <p:cNvCxnSpPr>
            <a:cxnSpLocks/>
          </p:cNvCxnSpPr>
          <p:nvPr/>
        </p:nvCxnSpPr>
        <p:spPr>
          <a:xfrm>
            <a:off x="9576391" y="2131353"/>
            <a:ext cx="0" cy="482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59B2DB-1B70-6751-30F0-482C1764D9DF}"/>
                  </a:ext>
                </a:extLst>
              </p:cNvPr>
              <p:cNvSpPr txBox="1"/>
              <p:nvPr/>
            </p:nvSpPr>
            <p:spPr>
              <a:xfrm>
                <a:off x="10163557" y="2434170"/>
                <a:ext cx="132837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59B2DB-1B70-6751-30F0-482C1764D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3557" y="2434170"/>
                <a:ext cx="1328377" cy="390748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B49AF1-B6DE-F2EA-15AD-D2F06D628375}"/>
                  </a:ext>
                </a:extLst>
              </p:cNvPr>
              <p:cNvSpPr txBox="1"/>
              <p:nvPr/>
            </p:nvSpPr>
            <p:spPr>
              <a:xfrm>
                <a:off x="10368409" y="1445851"/>
                <a:ext cx="6417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B49AF1-B6DE-F2EA-15AD-D2F06D628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8409" y="1445851"/>
                <a:ext cx="641714" cy="369332"/>
              </a:xfrm>
              <a:prstGeom prst="rect">
                <a:avLst/>
              </a:prstGeom>
              <a:blipFill>
                <a:blip r:embed="rId5"/>
                <a:stretch>
                  <a:fillRect l="-23810" t="-116393" r="-75238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865E2C1-5C43-5DBD-9669-E3831847C504}"/>
              </a:ext>
            </a:extLst>
          </p:cNvPr>
          <p:cNvCxnSpPr>
            <a:cxnSpLocks/>
          </p:cNvCxnSpPr>
          <p:nvPr/>
        </p:nvCxnSpPr>
        <p:spPr>
          <a:xfrm flipV="1">
            <a:off x="8623005" y="1843537"/>
            <a:ext cx="0" cy="52882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C715FD3-0F00-72BD-1A9B-729B0CC0D7F9}"/>
                  </a:ext>
                </a:extLst>
              </p:cNvPr>
              <p:cNvSpPr txBox="1"/>
              <p:nvPr/>
            </p:nvSpPr>
            <p:spPr>
              <a:xfrm>
                <a:off x="8237196" y="1445851"/>
                <a:ext cx="6417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C715FD3-0F00-72BD-1A9B-729B0CC0D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196" y="1445851"/>
                <a:ext cx="641714" cy="369332"/>
              </a:xfrm>
              <a:prstGeom prst="rect">
                <a:avLst/>
              </a:prstGeom>
              <a:blipFill>
                <a:blip r:embed="rId6"/>
                <a:stretch>
                  <a:fillRect l="-22642" t="-116393" r="-74528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31E8A6-7125-E73B-8597-83F367E77D15}"/>
                  </a:ext>
                </a:extLst>
              </p:cNvPr>
              <p:cNvSpPr txBox="1"/>
              <p:nvPr/>
            </p:nvSpPr>
            <p:spPr>
              <a:xfrm>
                <a:off x="8290494" y="2401026"/>
                <a:ext cx="609654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31E8A6-7125-E73B-8597-83F367E77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494" y="2401026"/>
                <a:ext cx="609654" cy="390748"/>
              </a:xfrm>
              <a:prstGeom prst="rect">
                <a:avLst/>
              </a:prstGeom>
              <a:blipFill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Down 23">
            <a:extLst>
              <a:ext uri="{FF2B5EF4-FFF2-40B4-BE49-F238E27FC236}">
                <a16:creationId xmlns:a16="http://schemas.microsoft.com/office/drawing/2014/main" id="{ECFD51C9-717B-67D0-92BD-CEC7D7BD4BF3}"/>
              </a:ext>
            </a:extLst>
          </p:cNvPr>
          <p:cNvSpPr/>
          <p:nvPr/>
        </p:nvSpPr>
        <p:spPr>
          <a:xfrm>
            <a:off x="9214823" y="3094434"/>
            <a:ext cx="484632" cy="423223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E76682-4B90-3830-B41C-80ED1B8D2C63}"/>
              </a:ext>
            </a:extLst>
          </p:cNvPr>
          <p:cNvSpPr txBox="1"/>
          <p:nvPr/>
        </p:nvSpPr>
        <p:spPr>
          <a:xfrm>
            <a:off x="9825981" y="286438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209A56-DA33-B6D3-8C36-5A1D024E395F}"/>
              </a:ext>
            </a:extLst>
          </p:cNvPr>
          <p:cNvCxnSpPr>
            <a:cxnSpLocks/>
          </p:cNvCxnSpPr>
          <p:nvPr/>
        </p:nvCxnSpPr>
        <p:spPr>
          <a:xfrm>
            <a:off x="7255136" y="4150718"/>
            <a:ext cx="3656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133CD7-6C14-1CB5-92DC-AEADEB630D08}"/>
              </a:ext>
            </a:extLst>
          </p:cNvPr>
          <p:cNvCxnSpPr>
            <a:cxnSpLocks/>
          </p:cNvCxnSpPr>
          <p:nvPr/>
        </p:nvCxnSpPr>
        <p:spPr>
          <a:xfrm flipV="1">
            <a:off x="9833070" y="3621898"/>
            <a:ext cx="0" cy="52882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C04524-A83B-AAB5-1F75-782FC100076A}"/>
              </a:ext>
            </a:extLst>
          </p:cNvPr>
          <p:cNvCxnSpPr>
            <a:cxnSpLocks/>
          </p:cNvCxnSpPr>
          <p:nvPr/>
        </p:nvCxnSpPr>
        <p:spPr>
          <a:xfrm>
            <a:off x="9508066" y="3938067"/>
            <a:ext cx="0" cy="482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0687B0-38F4-B68A-0176-589524A97485}"/>
                  </a:ext>
                </a:extLst>
              </p:cNvPr>
              <p:cNvSpPr txBox="1"/>
              <p:nvPr/>
            </p:nvSpPr>
            <p:spPr>
              <a:xfrm>
                <a:off x="9700423" y="5705146"/>
                <a:ext cx="370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0687B0-38F4-B68A-0176-589524A9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0423" y="5705146"/>
                <a:ext cx="370935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72E0DA-A101-1F4A-8425-41BD1E651C78}"/>
                  </a:ext>
                </a:extLst>
              </p:cNvPr>
              <p:cNvSpPr txBox="1"/>
              <p:nvPr/>
            </p:nvSpPr>
            <p:spPr>
              <a:xfrm>
                <a:off x="9843528" y="3444743"/>
                <a:ext cx="3856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72E0DA-A101-1F4A-8425-41BD1E651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3528" y="3444743"/>
                <a:ext cx="38568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FD0E0D-9160-2FC3-26F2-BB7DAA11E20A}"/>
              </a:ext>
            </a:extLst>
          </p:cNvPr>
          <p:cNvCxnSpPr>
            <a:cxnSpLocks/>
          </p:cNvCxnSpPr>
          <p:nvPr/>
        </p:nvCxnSpPr>
        <p:spPr>
          <a:xfrm flipV="1">
            <a:off x="7718252" y="3621897"/>
            <a:ext cx="0" cy="52882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211029-BEC5-F3F2-953E-8EFA9E42DADE}"/>
                  </a:ext>
                </a:extLst>
              </p:cNvPr>
              <p:cNvSpPr txBox="1"/>
              <p:nvPr/>
            </p:nvSpPr>
            <p:spPr>
              <a:xfrm>
                <a:off x="7357387" y="3430393"/>
                <a:ext cx="3856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211029-BEC5-F3F2-953E-8EFA9E42D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387" y="3430393"/>
                <a:ext cx="38568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AB0ABD9-CA1C-E98E-4502-94B3803D7D46}"/>
                  </a:ext>
                </a:extLst>
              </p:cNvPr>
              <p:cNvSpPr txBox="1"/>
              <p:nvPr/>
            </p:nvSpPr>
            <p:spPr>
              <a:xfrm>
                <a:off x="7357387" y="4157710"/>
                <a:ext cx="9562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AB0ABD9-CA1C-E98E-4502-94B3803D7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387" y="4157710"/>
                <a:ext cx="956287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Down 29">
            <a:extLst>
              <a:ext uri="{FF2B5EF4-FFF2-40B4-BE49-F238E27FC236}">
                <a16:creationId xmlns:a16="http://schemas.microsoft.com/office/drawing/2014/main" id="{27055539-CFFA-08D8-A068-467C089F28CB}"/>
              </a:ext>
            </a:extLst>
          </p:cNvPr>
          <p:cNvSpPr/>
          <p:nvPr/>
        </p:nvSpPr>
        <p:spPr>
          <a:xfrm>
            <a:off x="9276932" y="4597071"/>
            <a:ext cx="484632" cy="337444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4C3DF7-2131-38FF-DD40-6A118716183D}"/>
              </a:ext>
            </a:extLst>
          </p:cNvPr>
          <p:cNvSpPr txBox="1"/>
          <p:nvPr/>
        </p:nvSpPr>
        <p:spPr>
          <a:xfrm>
            <a:off x="10017492" y="4471085"/>
            <a:ext cx="95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B57DBE-B33C-2BCF-211D-171CEE05CFFD}"/>
                  </a:ext>
                </a:extLst>
              </p:cNvPr>
              <p:cNvSpPr txBox="1"/>
              <p:nvPr/>
            </p:nvSpPr>
            <p:spPr>
              <a:xfrm>
                <a:off x="9864561" y="5085565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B57DBE-B33C-2BCF-211D-171CEE05C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561" y="5085565"/>
                <a:ext cx="38568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852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2E0E0-D32F-56B7-BDBB-29C456D31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08E7B-34CA-5996-4E9B-03A41BC2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the digital complex baseband signal is: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Suppose sampling rate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MHz and carrier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dirty="0"/>
                  <a:t>GHz</a:t>
                </a:r>
              </a:p>
              <a:p>
                <a:r>
                  <a:rPr lang="en-US" dirty="0"/>
                  <a:t>What is the continuous-time complex baseband signal?</a:t>
                </a:r>
              </a:p>
              <a:p>
                <a:r>
                  <a:rPr lang="en-US" dirty="0"/>
                  <a:t>Ans: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0.1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MHz</a:t>
                </a:r>
              </a:p>
              <a:p>
                <a:r>
                  <a:rPr lang="en-US" dirty="0"/>
                  <a:t>What is the real passband signal after up-conversion?</a:t>
                </a:r>
              </a:p>
              <a:p>
                <a:r>
                  <a:rPr lang="en-US" dirty="0"/>
                  <a:t>Ans: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=2.002</m:t>
                    </m:r>
                  </m:oMath>
                </a14:m>
                <a:r>
                  <a:rPr lang="en-US" dirty="0"/>
                  <a:t> GHz</a:t>
                </a:r>
              </a:p>
              <a:p>
                <a:pPr lvl="1"/>
                <a:r>
                  <a:rPr lang="en-US" dirty="0"/>
                  <a:t>Be careful with units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08E7B-34CA-5996-4E9B-03A41BC2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73F23-1467-AAE0-8CE5-9FC338916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409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Bandwidth 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4852613" cy="403101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Now consider more complex signals</a:t>
                </a:r>
              </a:p>
              <a:p>
                <a:r>
                  <a:rPr lang="en-US" dirty="0"/>
                  <a:t>Baseband signals</a:t>
                </a:r>
              </a:p>
              <a:p>
                <a:pPr lvl="1"/>
                <a:r>
                  <a:rPr lang="en-US" dirty="0"/>
                  <a:t>Centered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dirty="0"/>
                  <a:t> complex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single sided bandwidth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two sided bandwidth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Band-limited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Passband signals</a:t>
                </a:r>
              </a:p>
              <a:p>
                <a:pPr lvl="1"/>
                <a:r>
                  <a:rPr lang="en-US" dirty="0"/>
                  <a:t>Centered around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real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bandwidth </a:t>
                </a:r>
                <a:r>
                  <a:rPr lang="en-US" dirty="0">
                    <a:solidFill>
                      <a:schemeClr val="tx1"/>
                    </a:solidFill>
                  </a:rPr>
                  <a:t>(per side or image)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Band-limited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4852613" cy="4031011"/>
              </a:xfrm>
              <a:blipFill>
                <a:blip r:embed="rId3"/>
                <a:stretch>
                  <a:fillRect l="-3015" t="-2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7105475" y="2518011"/>
            <a:ext cx="2457975" cy="8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810150" y="1477776"/>
            <a:ext cx="906011" cy="1048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7810150" y="2207618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8716161" y="2217405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8254767" y="2207618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107960" y="2670411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548381" y="2790456"/>
                <a:ext cx="234892" cy="551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381" y="2790456"/>
                <a:ext cx="234892" cy="551754"/>
              </a:xfrm>
              <a:prstGeom prst="rect">
                <a:avLst/>
              </a:prstGeom>
              <a:blipFill>
                <a:blip r:embed="rId4"/>
                <a:stretch>
                  <a:fillRect r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518634" y="2782110"/>
                <a:ext cx="234892" cy="551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634" y="2782110"/>
                <a:ext cx="234892" cy="551754"/>
              </a:xfrm>
              <a:prstGeom prst="rect">
                <a:avLst/>
              </a:prstGeom>
              <a:blipFill>
                <a:blip r:embed="rId5"/>
                <a:stretch>
                  <a:fillRect r="-10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177556" y="1662334"/>
                <a:ext cx="726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556" y="1662334"/>
                <a:ext cx="726481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4850719" y="4613747"/>
            <a:ext cx="6445891" cy="1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543310" y="3583497"/>
            <a:ext cx="906011" cy="1048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9545186" y="4323126"/>
            <a:ext cx="8388" cy="124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10449321" y="4323126"/>
            <a:ext cx="0" cy="132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9987927" y="4313339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841120" y="4776132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427707" y="5167575"/>
                <a:ext cx="462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707" y="5167575"/>
                <a:ext cx="462228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9520018" y="4833336"/>
                <a:ext cx="965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018" y="4833336"/>
                <a:ext cx="965580" cy="338554"/>
              </a:xfrm>
              <a:prstGeom prst="rect">
                <a:avLst/>
              </a:prstGeom>
              <a:blipFill>
                <a:blip r:embed="rId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0910716" y="3768055"/>
                <a:ext cx="726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716" y="3768055"/>
                <a:ext cx="726481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5702416" y="3568377"/>
            <a:ext cx="906011" cy="1048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cxnSpLocks/>
          </p:cNvCxnSpPr>
          <p:nvPr/>
        </p:nvCxnSpPr>
        <p:spPr>
          <a:xfrm>
            <a:off x="5702416" y="4298219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6608427" y="4308006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6147033" y="4298219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881048" y="4761661"/>
                <a:ext cx="2348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048" y="4761661"/>
                <a:ext cx="234892" cy="338554"/>
              </a:xfrm>
              <a:prstGeom prst="rect">
                <a:avLst/>
              </a:prstGeom>
              <a:blipFill>
                <a:blip r:embed="rId10"/>
                <a:stretch>
                  <a:fillRect r="-92105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/>
          <p:cNvCxnSpPr>
            <a:cxnSpLocks/>
          </p:cNvCxnSpPr>
          <p:nvPr/>
        </p:nvCxnSpPr>
        <p:spPr>
          <a:xfrm>
            <a:off x="8254767" y="4339029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107960" y="4801822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9563450" y="5336914"/>
            <a:ext cx="885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913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B6B35-99CA-4041-9040-C6CF1F13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Bandwidth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DFF7A-4CFB-44AF-A275-90DBB795D2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rate generally scales linearly in bandwidth</a:t>
                </a:r>
              </a:p>
              <a:p>
                <a:pPr lvl="1"/>
                <a:r>
                  <a:rPr lang="en-US" dirty="0"/>
                  <a:t>If the transmit power and bandwidth increase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the communication rate increases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will see this in detail later</a:t>
                </a:r>
              </a:p>
              <a:p>
                <a:r>
                  <a:rPr lang="en-US" dirty="0"/>
                  <a:t>Ex:  Compare GSM (2G) and LTE (4G)</a:t>
                </a:r>
              </a:p>
              <a:p>
                <a:pPr lvl="1"/>
                <a:r>
                  <a:rPr lang="en-US" dirty="0"/>
                  <a:t>Single channel of GSM system = 200 kHz</a:t>
                </a:r>
              </a:p>
              <a:p>
                <a:pPr lvl="1"/>
                <a:r>
                  <a:rPr lang="en-US" dirty="0"/>
                  <a:t>Single channel of LTE = 20 MHz</a:t>
                </a:r>
              </a:p>
              <a:p>
                <a:pPr lvl="1"/>
                <a:r>
                  <a:rPr lang="en-US" dirty="0"/>
                  <a:t>If power scales sufficiently, LTE would in general have 100x data rate</a:t>
                </a:r>
              </a:p>
              <a:p>
                <a:pPr lvl="1"/>
                <a:r>
                  <a:rPr lang="en-US" dirty="0"/>
                  <a:t>LTE, in fact, can have even more capacity due to other improvements</a:t>
                </a:r>
              </a:p>
              <a:p>
                <a:r>
                  <a:rPr lang="en-US" dirty="0"/>
                  <a:t>Figure to the right:  802.11ad channels</a:t>
                </a:r>
              </a:p>
              <a:p>
                <a:pPr lvl="1"/>
                <a:r>
                  <a:rPr lang="en-US" dirty="0"/>
                  <a:t>The channels are &gt; 2 GHz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DFF7A-4CFB-44AF-A275-90DBB795D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525B9-F26A-44C7-B999-86D61E959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pic>
        <p:nvPicPr>
          <p:cNvPr id="7170" name="Picture 2" descr="Image result for 802.11ad channel">
            <a:extLst>
              <a:ext uri="{FF2B5EF4-FFF2-40B4-BE49-F238E27FC236}">
                <a16:creationId xmlns:a16="http://schemas.microsoft.com/office/drawing/2014/main" id="{21ECEC07-918D-4037-9840-A19E94D93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584" y="4281722"/>
            <a:ext cx="56197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704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Frequency Domain Relationships</a:t>
            </a:r>
            <a:br>
              <a:rPr lang="en-US" dirty="0"/>
            </a:br>
            <a:r>
              <a:rPr lang="en-US" sz="3600" dirty="0"/>
              <a:t>Baseband to </a:t>
            </a:r>
            <a:r>
              <a:rPr lang="en-US" sz="3600" dirty="0" err="1"/>
              <a:t>Passband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b="0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b="0" dirty="0"/>
                  <a:t> is </a:t>
                </a:r>
                <a:r>
                  <a:rPr lang="en-US" b="0" dirty="0" err="1"/>
                  <a:t>bandlimited</a:t>
                </a:r>
                <a:r>
                  <a:rPr lang="en-US" b="0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𝑊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𝑊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&gt;</m:t>
                    </m:r>
                    <m:r>
                      <a:rPr lang="en-US" b="0" i="1" smtClean="0">
                        <a:latin typeface="Cambria Math"/>
                      </a:rPr>
                      <m:t>𝑊</m:t>
                    </m:r>
                  </m:oMath>
                </a14:m>
                <a:br>
                  <a:rPr lang="en-US" b="0" dirty="0"/>
                </a:b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𝑈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(−</m:t>
                        </m:r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Use notation: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  </m:t>
                    </m:r>
                  </m:oMath>
                </a14:m>
                <a:r>
                  <a:rPr lang="en-US" dirty="0"/>
                  <a:t>This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shifted to the right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and scaled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 Flip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axis and take negative of the imaginary part</a:t>
                </a:r>
              </a:p>
              <a:p>
                <a:r>
                  <a:rPr lang="en-US" dirty="0"/>
                  <a:t>Proof:  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↔</m:t>
                    </m:r>
                    <m:r>
                      <a:rPr lang="en-US" b="0" i="1" smtClean="0">
                        <a:latin typeface="Cambria Math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𝑈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 use conjugate symmetry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↔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6238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27706" y="1500206"/>
                <a:ext cx="10058400" cy="4329817"/>
              </a:xfrm>
            </p:spPr>
            <p:txBody>
              <a:bodyPr/>
              <a:lstStyle/>
              <a:p>
                <a:r>
                  <a:rPr lang="en-US" dirty="0"/>
                  <a:t>Suppose baseband signal is as drawn:</a:t>
                </a:r>
              </a:p>
              <a:p>
                <a:r>
                  <a:rPr lang="en-US" dirty="0"/>
                  <a:t>What is the:</a:t>
                </a:r>
              </a:p>
              <a:p>
                <a:pPr lvl="1"/>
                <a:r>
                  <a:rPr lang="en-US" dirty="0"/>
                  <a:t>Single-sided bandwidth?</a:t>
                </a:r>
              </a:p>
              <a:p>
                <a:pPr lvl="1"/>
                <a:r>
                  <a:rPr lang="en-US" dirty="0"/>
                  <a:t>Two-sided bandwidth?</a:t>
                </a:r>
              </a:p>
              <a:p>
                <a:endParaRPr lang="en-US" dirty="0"/>
              </a:p>
              <a:p>
                <a:r>
                  <a:rPr lang="en-US" dirty="0"/>
                  <a:t>Write an equation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You do not need to evaluate the integral.</a:t>
                </a:r>
              </a:p>
              <a:p>
                <a:endParaRPr lang="en-US" dirty="0"/>
              </a:p>
              <a:p>
                <a:r>
                  <a:rPr lang="en-US" dirty="0"/>
                  <a:t>Draw the passband frequency response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GHz</a:t>
                </a:r>
              </a:p>
              <a:p>
                <a:pPr lvl="1"/>
                <a:r>
                  <a:rPr lang="en-US" dirty="0"/>
                  <a:t>Draw both the positive and negative images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7706" y="1500206"/>
                <a:ext cx="10058400" cy="4329817"/>
              </a:xfrm>
              <a:blipFill>
                <a:blip r:embed="rId3"/>
                <a:stretch>
                  <a:fillRect l="-1455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 flipV="1">
            <a:off x="5694118" y="3012351"/>
            <a:ext cx="2495725" cy="1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/>
          </p:cNvCxnSpPr>
          <p:nvPr/>
        </p:nvCxnSpPr>
        <p:spPr>
          <a:xfrm>
            <a:off x="6370345" y="2817936"/>
            <a:ext cx="0" cy="38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7316476" y="2817936"/>
            <a:ext cx="0" cy="39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>
          <a:xfrm>
            <a:off x="6838122" y="2817936"/>
            <a:ext cx="5288" cy="38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6603" y="3166220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248457" y="1500206"/>
                <a:ext cx="1387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Real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57" y="1500206"/>
                <a:ext cx="138704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Isosceles Triangle 23"/>
          <p:cNvSpPr/>
          <p:nvPr/>
        </p:nvSpPr>
        <p:spPr>
          <a:xfrm>
            <a:off x="6370345" y="2158143"/>
            <a:ext cx="946131" cy="85420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073014" y="3166220"/>
            <a:ext cx="57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10 MHz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43565" y="3156503"/>
            <a:ext cx="57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-10 MHz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596437" y="1814731"/>
                <a:ext cx="4833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437" y="1814731"/>
                <a:ext cx="48337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8542271" y="3012351"/>
            <a:ext cx="2495725" cy="1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9397477" y="2817936"/>
            <a:ext cx="0" cy="38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/>
        </p:nvCxnSpPr>
        <p:spPr>
          <a:xfrm>
            <a:off x="9971848" y="2817936"/>
            <a:ext cx="0" cy="39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</p:cNvCxnSpPr>
          <p:nvPr/>
        </p:nvCxnSpPr>
        <p:spPr>
          <a:xfrm>
            <a:off x="9686275" y="2817936"/>
            <a:ext cx="5288" cy="38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544756" y="3166220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9096610" y="1500206"/>
                <a:ext cx="1411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Imag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610" y="1500206"/>
                <a:ext cx="1411797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9822076" y="3206766"/>
            <a:ext cx="1221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 MHz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184208" y="3212386"/>
            <a:ext cx="572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10071" y="1852661"/>
                <a:ext cx="3713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071" y="1852661"/>
                <a:ext cx="371319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9397477" y="2240725"/>
            <a:ext cx="574371" cy="771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390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Frequency Domain Relationships</a:t>
            </a:r>
            <a:br>
              <a:rPr lang="en-US" dirty="0"/>
            </a:br>
            <a:r>
              <a:rPr lang="en-US" sz="3600" dirty="0" err="1"/>
              <a:t>Passband</a:t>
            </a:r>
            <a:r>
              <a:rPr lang="en-US" sz="3600" dirty="0"/>
              <a:t> to Baseband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Downcoversion in time-domain: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 frequency-domain: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Shift to left, scale by 2 and filter</a:t>
                </a:r>
              </a:p>
              <a:p>
                <a:endParaRPr lang="en-US" dirty="0"/>
              </a:p>
              <a:p>
                <a:r>
                  <a:rPr lang="en-US" dirty="0"/>
                  <a:t>Ideal filtering:</a:t>
                </a:r>
              </a:p>
              <a:p>
                <a:pPr lvl="1"/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 has bandwidth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Then typically have: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Shift to the left and remove left image.</a:t>
                </a:r>
              </a:p>
              <a:p>
                <a:r>
                  <a:rPr lang="en-US" dirty="0"/>
                  <a:t>Pictures on board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0538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/>
          <p:cNvSpPr/>
          <p:nvPr/>
        </p:nvSpPr>
        <p:spPr>
          <a:xfrm>
            <a:off x="8748440" y="1974139"/>
            <a:ext cx="864257" cy="800480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1539279"/>
                <a:ext cx="5926801" cy="4329817"/>
              </a:xfrm>
            </p:spPr>
            <p:txBody>
              <a:bodyPr/>
              <a:lstStyle/>
              <a:p>
                <a:r>
                  <a:rPr lang="en-US" dirty="0"/>
                  <a:t>Suppose right image of passband is as shown: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 </m:t>
                    </m:r>
                  </m:oMath>
                </a14:m>
                <a:r>
                  <a:rPr lang="en-US" dirty="0"/>
                  <a:t> MHz,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800 MHz</a:t>
                </a:r>
              </a:p>
              <a:p>
                <a:r>
                  <a:rPr lang="en-US" dirty="0"/>
                  <a:t>Assume a LPF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𝑅𝑒𝑐𝑡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Draw magnitude spectrum of down-converted signal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MHz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MHz</a:t>
                </a:r>
              </a:p>
              <a:p>
                <a:r>
                  <a:rPr lang="en-US" dirty="0"/>
                  <a:t>What range of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will:</a:t>
                </a:r>
              </a:p>
              <a:p>
                <a:pPr lvl="1"/>
                <a:r>
                  <a:rPr lang="en-US" dirty="0"/>
                  <a:t>Keep the low-pass component</a:t>
                </a:r>
              </a:p>
              <a:p>
                <a:pPr lvl="1"/>
                <a:r>
                  <a:rPr lang="en-US" dirty="0"/>
                  <a:t>Reject the high frequency component</a:t>
                </a:r>
              </a:p>
              <a:p>
                <a:r>
                  <a:rPr lang="en-US" dirty="0"/>
                  <a:t>Solution on board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1539279"/>
                <a:ext cx="5926801" cy="4329817"/>
              </a:xfrm>
              <a:blipFill>
                <a:blip r:embed="rId3"/>
                <a:stretch>
                  <a:fillRect l="-2469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>
            <a:cxnSpLocks/>
          </p:cNvCxnSpPr>
          <p:nvPr/>
        </p:nvCxnSpPr>
        <p:spPr>
          <a:xfrm>
            <a:off x="8730177" y="2404874"/>
            <a:ext cx="8388" cy="124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/>
          </p:cNvCxnSpPr>
          <p:nvPr/>
        </p:nvCxnSpPr>
        <p:spPr>
          <a:xfrm>
            <a:off x="9634312" y="2404874"/>
            <a:ext cx="0" cy="132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9172918" y="2395087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026111" y="2857880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612698" y="3249323"/>
                <a:ext cx="462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698" y="3249323"/>
                <a:ext cx="462228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705009" y="2915084"/>
                <a:ext cx="965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009" y="2915084"/>
                <a:ext cx="965580" cy="338554"/>
              </a:xfrm>
              <a:prstGeom prst="rect">
                <a:avLst/>
              </a:prstGeom>
              <a:blipFill>
                <a:blip r:embed="rId5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670589" y="1769165"/>
                <a:ext cx="873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589" y="1769165"/>
                <a:ext cx="87318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>
            <a:cxnSpLocks/>
          </p:cNvCxnSpPr>
          <p:nvPr/>
        </p:nvCxnSpPr>
        <p:spPr>
          <a:xfrm>
            <a:off x="7439758" y="2420777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292951" y="2883570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748441" y="3418662"/>
            <a:ext cx="885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292951" y="2774619"/>
            <a:ext cx="3023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026111" y="163001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955708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Spectrum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027" y="1534543"/>
            <a:ext cx="5520905" cy="4572000"/>
          </a:xfrm>
        </p:spPr>
      </p:pic>
    </p:spTree>
    <p:extLst>
      <p:ext uri="{BB962C8B-B14F-4D97-AF65-F5344CB8AC3E}">
        <p14:creationId xmlns:p14="http://schemas.microsoft.com/office/powerpoint/2010/main" val="1173783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Practical up and down-conversion circuits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26748" y="1473376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25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Bandwidth and Center Frequencies</a:t>
            </a:r>
            <a:br>
              <a:rPr lang="en-US" dirty="0"/>
            </a:br>
            <a:r>
              <a:rPr lang="en-US" dirty="0"/>
              <a:t>Examples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40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</p:nvPr>
        </p:nvGraphicFramePr>
        <p:xfrm>
          <a:off x="1097280" y="1676400"/>
          <a:ext cx="9825824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1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03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Center freq (MHz)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Bandwidth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GSM-850: 824-849</a:t>
                      </a:r>
                      <a:r>
                        <a:rPr lang="en-US" baseline="0" dirty="0"/>
                        <a:t> (UL), 869-894 (DL)</a:t>
                      </a:r>
                    </a:p>
                    <a:p>
                      <a:r>
                        <a:rPr lang="en-US" baseline="0" dirty="0"/>
                        <a:t>GSM-900: 890-914 (UL), 935-959 (DL)</a:t>
                      </a:r>
                    </a:p>
                    <a:p>
                      <a:r>
                        <a:rPr lang="en-US" baseline="0" dirty="0"/>
                        <a:t>GSM-1800:  </a:t>
                      </a:r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1710–1784(UL), 1805.2–1879(DL)</a:t>
                      </a:r>
                    </a:p>
                    <a:p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GSM-1900:  1850–1910(UL), 1930–1990(DL)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kHz</a:t>
                      </a:r>
                      <a:r>
                        <a:rPr lang="en-US" baseline="0" dirty="0"/>
                        <a:t> per channel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UMTS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FDD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GSM</a:t>
                      </a:r>
                      <a:r>
                        <a:rPr lang="en-US" baseline="0" dirty="0"/>
                        <a:t> + other bands ~2100 and ~1900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MHz per</a:t>
                      </a:r>
                      <a:r>
                        <a:rPr lang="en-US" baseline="0" dirty="0"/>
                        <a:t> carrier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FDD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Mostly in 2100 to 2600 MHz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 to 20 MHz,</a:t>
                      </a:r>
                      <a:r>
                        <a:rPr lang="en-US" baseline="0" dirty="0"/>
                        <a:t> </a:t>
                      </a:r>
                    </a:p>
                    <a:p>
                      <a:r>
                        <a:rPr lang="en-US" baseline="0" dirty="0"/>
                        <a:t>10 MHz typical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802.11abg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TDD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US" baseline="0" dirty="0"/>
                        <a:t>2.4 GHz (ISM band) and 5 GHz (U-NII band)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802.11n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40 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802.11ac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20-160 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802.11ad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60 GHz (millimeter wave spectrum)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2.16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8402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F4604-FD93-4CCB-91D1-A0C2174B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Millimeter 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31369-0211-4876-82BA-5D771ED10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3557379"/>
          </a:xfrm>
        </p:spPr>
        <p:txBody>
          <a:bodyPr>
            <a:normAutofit/>
          </a:bodyPr>
          <a:lstStyle/>
          <a:p>
            <a:r>
              <a:rPr lang="en-US" sz="2400" dirty="0"/>
              <a:t>New bands for 5G</a:t>
            </a:r>
          </a:p>
          <a:p>
            <a:pPr lvl="1"/>
            <a:r>
              <a:rPr lang="en-US" sz="2000" dirty="0"/>
              <a:t>100x more bandwidth than conventional bands below 6 GHz </a:t>
            </a:r>
          </a:p>
          <a:p>
            <a:pPr lvl="1"/>
            <a:r>
              <a:rPr lang="en-US" sz="2000" dirty="0"/>
              <a:t>5G systems today are operating in 28 GHz and 38 GHz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63EFA-E143-4A46-BCB4-E568C9F8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6148" name="Picture 4" descr="Image result for millimeter wave spectrum">
            <a:extLst>
              <a:ext uri="{FF2B5EF4-FFF2-40B4-BE49-F238E27FC236}">
                <a16:creationId xmlns:a16="http://schemas.microsoft.com/office/drawing/2014/main" id="{DA2E5244-C828-4633-9DFD-E2A589C06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730" y="3733787"/>
            <a:ext cx="566737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70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Practical up and down-conversion circuits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47373" y="2862164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0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and Power Signals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Instantaneous power: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Why squared?</a:t>
                </a:r>
              </a:p>
              <a:p>
                <a:r>
                  <a:rPr lang="en-US" dirty="0"/>
                  <a:t>Energy: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Signal is called an “energy signal”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Power: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func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Energy per unit time</a:t>
                </a:r>
              </a:p>
              <a:p>
                <a:pPr lvl="1"/>
                <a:r>
                  <a:rPr lang="en-US" dirty="0"/>
                  <a:t>Signal is called a “power signal” if limit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exists and is finite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963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of a Periodic Signal</a:t>
            </a:r>
            <a:br>
              <a:rPr lang="en-US" dirty="0"/>
            </a:br>
            <a:r>
              <a:rPr lang="en-US" sz="3600" dirty="0"/>
              <a:t>Time-Domain Method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periodic,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power signal and power can be computed from any one period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Proof on board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4946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Done on board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has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real</a:t>
                </a:r>
              </a:p>
              <a:p>
                <a:r>
                  <a:rPr lang="en-US" dirty="0"/>
                  <a:t>Draw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What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were complex?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967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of a Periodic Signal</a:t>
            </a:r>
            <a:br>
              <a:rPr lang="en-US" dirty="0"/>
            </a:br>
            <a:r>
              <a:rPr lang="en-US" sz="3600" dirty="0"/>
              <a:t>Fourier Series Method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periodic with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 has Fourier Series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Theorem:  Power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Note that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dirty="0"/>
                  <a:t>Can compute power from Fourier transform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50639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On board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∈[0,</m:t>
                              </m:r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∈[</m:t>
                              </m:r>
                              <m:f>
                                <m:fPr>
                                  <m:type m:val="li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else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Draw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is the FT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What is the FT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is the power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What fraction of power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≤250 </m:t>
                    </m:r>
                  </m:oMath>
                </a14:m>
                <a:r>
                  <a:rPr lang="en-US" dirty="0"/>
                  <a:t>kHz?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5989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Density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Energy of signal: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=∫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𝑑𝑡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From </a:t>
                </a:r>
                <a:r>
                  <a:rPr lang="en-US" dirty="0" err="1"/>
                  <a:t>Parseval’s</a:t>
                </a:r>
                <a:r>
                  <a:rPr lang="en-US" dirty="0"/>
                  <a:t> identity: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=∫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𝑑𝑓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compute energy in frequency-domain</a:t>
                </a:r>
              </a:p>
              <a:p>
                <a:endParaRPr lang="en-US" dirty="0"/>
              </a:p>
              <a:p>
                <a:r>
                  <a:rPr lang="en-US" dirty="0"/>
                  <a:t>Energy density: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Density of energy around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2935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Spectral Density (PSD)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equivalent ways to define PSD</a:t>
            </a:r>
          </a:p>
          <a:p>
            <a:r>
              <a:rPr lang="en-US" dirty="0"/>
              <a:t>Definition 1:  via windowing in time</a:t>
            </a:r>
          </a:p>
          <a:p>
            <a:r>
              <a:rPr lang="en-US" dirty="0"/>
              <a:t>Definition 2:  via filtering</a:t>
            </a:r>
          </a:p>
          <a:p>
            <a:r>
              <a:rPr lang="en-US" dirty="0"/>
              <a:t>Definition 3:  via auto-correlation for a random process</a:t>
            </a:r>
          </a:p>
          <a:p>
            <a:pPr lvl="1"/>
            <a:r>
              <a:rPr lang="en-US" dirty="0"/>
              <a:t>More advanced.  </a:t>
            </a:r>
          </a:p>
          <a:p>
            <a:pPr lvl="1"/>
            <a:r>
              <a:rPr lang="en-US" dirty="0"/>
              <a:t>We will cover this in the next unit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681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471B-353E-4E9D-BA3E-D25BA3CB6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in Communications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84C96A-97E2-4919-BFBA-9E3AA6665C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Signal</a:t>
                </a:r>
                <a:r>
                  <a:rPr lang="en-US" dirty="0"/>
                  <a:t>:  Any quantity that varies in time</a:t>
                </a:r>
              </a:p>
              <a:p>
                <a:pPr lvl="1"/>
                <a:r>
                  <a:rPr lang="en-US" dirty="0"/>
                  <a:t>Can be continuous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Or discrete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Real or complex valued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Signals in communications: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Voltage at a particular point / place in a circuit (relative to ground)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= Electric field strength in a particular direction</a:t>
                </a:r>
                <a:br>
                  <a:rPr lang="en-US" dirty="0"/>
                </a:br>
                <a:r>
                  <a:rPr lang="en-US" dirty="0"/>
                  <a:t>Note:   electric field is a vector quantity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 digital sample of a signal</a:t>
                </a:r>
              </a:p>
              <a:p>
                <a:pPr lvl="1"/>
                <a:r>
                  <a:rPr lang="en-US" dirty="0"/>
                  <a:t>An intermediate value used in processing a signal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84C96A-97E2-4919-BFBA-9E3AA6665C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989FD-9B68-46EC-8EDC-8E4603660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0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PSD: Time-Windowing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 power signal</a:t>
                </a:r>
              </a:p>
              <a:p>
                <a:r>
                  <a:rPr lang="en-US" dirty="0"/>
                  <a:t>Define  windowed signal: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PSD is defined as: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Similar to energy signal, but with averaging over time.</a:t>
                </a:r>
              </a:p>
              <a:p>
                <a:r>
                  <a:rPr lang="en-US" dirty="0"/>
                  <a:t>Can show power is given by: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 represents power per unit frequency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525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PSD:  Filtering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114735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 power signal</a:t>
                </a:r>
              </a:p>
              <a:p>
                <a:r>
                  <a:rPr lang="en-US" dirty="0"/>
                  <a:t>Select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measure PSD</a:t>
                </a:r>
              </a:p>
              <a:p>
                <a:r>
                  <a:rPr lang="en-US" dirty="0"/>
                  <a:t>Filter with narrowband filter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Measure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PSD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defined as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Can show this is equivalent to window definition</a:t>
                </a:r>
              </a:p>
              <a:p>
                <a:r>
                  <a:rPr lang="en-US" dirty="0"/>
                  <a:t>Reveals how much power is in a certain frequency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114735" cy="4329817"/>
              </a:xfrm>
              <a:blipFill>
                <a:blip r:embed="rId3"/>
                <a:stretch>
                  <a:fillRect l="-2057" t="-2113" b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26117" y="2524045"/>
            <a:ext cx="1107830" cy="1037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cxnSpLocks/>
            <a:endCxn id="5" idx="1"/>
          </p:cNvCxnSpPr>
          <p:nvPr/>
        </p:nvCxnSpPr>
        <p:spPr>
          <a:xfrm>
            <a:off x="5706208" y="3042791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88919" y="3629530"/>
                <a:ext cx="22029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US" dirty="0"/>
                  <a:t>Narrowband filter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19" y="3629530"/>
                <a:ext cx="2202998" cy="646331"/>
              </a:xfrm>
              <a:prstGeom prst="rect">
                <a:avLst/>
              </a:prstGeom>
              <a:blipFill>
                <a:blip r:embed="rId4"/>
                <a:stretch>
                  <a:fillRect l="-221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6888774" y="2645141"/>
            <a:ext cx="852853" cy="754813"/>
            <a:chOff x="7130562" y="1943101"/>
            <a:chExt cx="852853" cy="754813"/>
          </a:xfrm>
        </p:grpSpPr>
        <p:cxnSp>
          <p:nvCxnSpPr>
            <p:cNvPr id="15" name="Straight Connector 14"/>
            <p:cNvCxnSpPr>
              <a:cxnSpLocks/>
            </p:cNvCxnSpPr>
            <p:nvPr/>
          </p:nvCxnSpPr>
          <p:spPr>
            <a:xfrm flipV="1">
              <a:off x="7367955" y="1943102"/>
              <a:ext cx="0" cy="754812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>
              <a:off x="7367955" y="1943101"/>
              <a:ext cx="298937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cxnSpLocks/>
            </p:cNvCxnSpPr>
            <p:nvPr/>
          </p:nvCxnSpPr>
          <p:spPr>
            <a:xfrm flipV="1">
              <a:off x="7666892" y="1943101"/>
              <a:ext cx="0" cy="754812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666892" y="2697913"/>
              <a:ext cx="316523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7130562" y="2697913"/>
              <a:ext cx="237393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7411916" y="2199351"/>
            <a:ext cx="0" cy="37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7134959" y="2199351"/>
            <a:ext cx="0" cy="37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V="1">
            <a:off x="7126167" y="2300207"/>
            <a:ext cx="294175" cy="40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411916" y="2126916"/>
                <a:ext cx="375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916" y="2126916"/>
                <a:ext cx="3754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>
            <a:cxnSpLocks/>
          </p:cNvCxnSpPr>
          <p:nvPr/>
        </p:nvCxnSpPr>
        <p:spPr>
          <a:xfrm>
            <a:off x="7833947" y="3022547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8867996" y="2524045"/>
            <a:ext cx="1107830" cy="1037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8787179" y="3571648"/>
            <a:ext cx="142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meter</a:t>
            </a:r>
          </a:p>
        </p:txBody>
      </p:sp>
      <p:cxnSp>
        <p:nvCxnSpPr>
          <p:cNvPr id="53" name="Straight Arrow Connector 52"/>
          <p:cNvCxnSpPr>
            <a:cxnSpLocks/>
          </p:cNvCxnSpPr>
          <p:nvPr/>
        </p:nvCxnSpPr>
        <p:spPr>
          <a:xfrm>
            <a:off x="9975826" y="3003131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0092837" y="2523243"/>
                <a:ext cx="151310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𝛥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837" y="2523243"/>
                <a:ext cx="1513107" cy="391261"/>
              </a:xfrm>
              <a:prstGeom prst="rect">
                <a:avLst/>
              </a:prstGeom>
              <a:blipFill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972255" y="2556086"/>
                <a:ext cx="660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255" y="2556086"/>
                <a:ext cx="660758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830376" y="2545172"/>
                <a:ext cx="6573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376" y="2545172"/>
                <a:ext cx="657359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08364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Spectrum Analyzer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9080" y="1539279"/>
            <a:ext cx="4726599" cy="4329817"/>
          </a:xfrm>
        </p:spPr>
        <p:txBody>
          <a:bodyPr/>
          <a:lstStyle/>
          <a:p>
            <a:r>
              <a:rPr lang="en-US" dirty="0"/>
              <a:t>Measures PSD in real time</a:t>
            </a:r>
          </a:p>
          <a:p>
            <a:r>
              <a:rPr lang="en-US" dirty="0"/>
              <a:t>Uses averaging of FT</a:t>
            </a:r>
          </a:p>
          <a:p>
            <a:pPr lvl="1"/>
            <a:r>
              <a:rPr lang="en-US" dirty="0"/>
              <a:t>But proper averaging is quite tricky</a:t>
            </a:r>
          </a:p>
          <a:p>
            <a:r>
              <a:rPr lang="en-US" dirty="0"/>
              <a:t>Lab 2:  Use MATLAB function </a:t>
            </a:r>
            <a:r>
              <a:rPr lang="en-US" dirty="0" err="1"/>
              <a:t>pwelch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702037"/>
            <a:ext cx="4646025" cy="324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86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Energy signals: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:  Joules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 Joules / Hz </a:t>
                </a:r>
              </a:p>
              <a:p>
                <a:endParaRPr lang="en-US" dirty="0"/>
              </a:p>
              <a:p>
                <a:r>
                  <a:rPr lang="en-US" dirty="0"/>
                  <a:t>Power signals (much more common):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:  Joules / sec = Watts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:  Watts / Hz = Joules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9130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Power:  Linear and decibel scale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Receive or transmit antenna energy per unit time </a:t>
            </a:r>
          </a:p>
          <a:p>
            <a:pPr lvl="1"/>
            <a:r>
              <a:rPr lang="en-US" sz="2000" dirty="0"/>
              <a:t>Measured in Watts (W) or </a:t>
            </a:r>
            <a:r>
              <a:rPr lang="en-US" sz="2000" dirty="0" err="1"/>
              <a:t>mW</a:t>
            </a:r>
            <a:endParaRPr lang="en-US" sz="2000" dirty="0"/>
          </a:p>
          <a:p>
            <a:pPr lvl="1"/>
            <a:r>
              <a:rPr lang="en-US" sz="2000" dirty="0"/>
              <a:t>Power values in W or </a:t>
            </a:r>
            <a:r>
              <a:rPr lang="en-US" sz="2000" dirty="0" err="1"/>
              <a:t>mW</a:t>
            </a:r>
            <a:r>
              <a:rPr lang="en-US" sz="2000" dirty="0"/>
              <a:t> called </a:t>
            </a:r>
            <a:r>
              <a:rPr lang="en-US" sz="2000" i="1" dirty="0"/>
              <a:t>linear scale</a:t>
            </a:r>
          </a:p>
          <a:p>
            <a:pPr lvl="1"/>
            <a:r>
              <a:rPr lang="en-US" sz="2000" dirty="0"/>
              <a:t>Use notation P</a:t>
            </a:r>
            <a:r>
              <a:rPr lang="en-US" sz="2000" baseline="-25000" dirty="0"/>
              <a:t>|W</a:t>
            </a:r>
            <a:r>
              <a:rPr lang="en-US" sz="2000" dirty="0"/>
              <a:t> or </a:t>
            </a:r>
            <a:r>
              <a:rPr lang="en-US" sz="2000" dirty="0" err="1"/>
              <a:t>P</a:t>
            </a:r>
            <a:r>
              <a:rPr lang="en-US" sz="2000" baseline="-25000" dirty="0" err="1"/>
              <a:t>|mW</a:t>
            </a:r>
            <a:r>
              <a:rPr lang="en-US" sz="2000" dirty="0"/>
              <a:t> when units need to be specified</a:t>
            </a:r>
          </a:p>
          <a:p>
            <a:pPr lvl="1"/>
            <a:endParaRPr lang="en-US" sz="2000" dirty="0"/>
          </a:p>
          <a:p>
            <a:r>
              <a:rPr lang="en-US" sz="2400" dirty="0"/>
              <a:t>Power often measured in dB scale: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|dBW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(P</a:t>
            </a:r>
            <a:r>
              <a:rPr lang="en-US" sz="2000" baseline="-25000" dirty="0"/>
              <a:t>|W</a:t>
            </a:r>
            <a:r>
              <a:rPr lang="en-US" sz="2000" dirty="0"/>
              <a:t> / 1W)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|dBm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</a:t>
            </a:r>
            <a:r>
              <a:rPr lang="en-US" sz="2000" dirty="0" err="1"/>
              <a:t>P</a:t>
            </a:r>
            <a:r>
              <a:rPr lang="en-US" sz="2000" baseline="-25000" dirty="0" err="1"/>
              <a:t>|mW</a:t>
            </a:r>
            <a:r>
              <a:rPr lang="en-US" sz="2000" dirty="0"/>
              <a:t> / 1mW)</a:t>
            </a:r>
          </a:p>
          <a:p>
            <a:pPr lvl="1"/>
            <a:endParaRPr lang="en-US" sz="2000" dirty="0"/>
          </a:p>
          <a:p>
            <a:r>
              <a:rPr lang="en-US" sz="2400" dirty="0"/>
              <a:t>Example:  P = 250 </a:t>
            </a:r>
            <a:r>
              <a:rPr lang="en-US" sz="2400" dirty="0" err="1"/>
              <a:t>mW</a:t>
            </a:r>
            <a:r>
              <a:rPr lang="en-US" sz="2400" dirty="0"/>
              <a:t> (typical max mobile transmit power) 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|dBW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(0.25W / 1W)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|dBm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(250mW / 1mW)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670304" y="6210300"/>
            <a:ext cx="457200" cy="457200"/>
          </a:xfrm>
        </p:spPr>
        <p:txBody>
          <a:bodyPr/>
          <a:lstStyle/>
          <a:p>
            <a:fld id="{529F9F8D-2534-4D48-85E3-73908409BCC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946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dB values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Some conversions don’t need a calculator:</a:t>
            </a:r>
          </a:p>
          <a:p>
            <a:pPr lvl="1"/>
            <a:r>
              <a:rPr lang="en-US" dirty="0"/>
              <a:t>10log10(2) = 3  [Most important:  Doubling power = 3dB]</a:t>
            </a:r>
          </a:p>
          <a:p>
            <a:pPr lvl="1"/>
            <a:r>
              <a:rPr lang="en-US" dirty="0"/>
              <a:t>10log10(3) =4.7 ~5</a:t>
            </a:r>
          </a:p>
          <a:p>
            <a:pPr lvl="1"/>
            <a:r>
              <a:rPr lang="en-US" dirty="0"/>
              <a:t>10log10(10) = 10</a:t>
            </a:r>
          </a:p>
          <a:p>
            <a:pPr lvl="1"/>
            <a:endParaRPr lang="en-US" dirty="0"/>
          </a:p>
          <a:p>
            <a:r>
              <a:rPr lang="en-US" dirty="0"/>
              <a:t>You can cascade these.  </a:t>
            </a:r>
          </a:p>
          <a:p>
            <a:r>
              <a:rPr lang="en-US" dirty="0"/>
              <a:t>Ex:  If the power is increased by 50 in linear scale, what is the increase in dB?  Answer: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741584" y="4281880"/>
          <a:ext cx="4875212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24080" imgH="533160" progId="Equation.DSMT4">
                  <p:embed/>
                </p:oleObj>
              </mc:Choice>
              <mc:Fallback>
                <p:oleObj name="Equation" r:id="rId3" imgW="3124080" imgH="533160" progId="Equation.DSMT4">
                  <p:embed/>
                  <p:pic>
                    <p:nvPicPr>
                      <p:cNvPr id="40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1584" y="4281880"/>
                        <a:ext cx="4875212" cy="833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94549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PSD and Linear Filters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0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Transfer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power gain at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output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power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at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input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</a:rPr>
                          <m:t>power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</a:rPr>
                          <m:t>at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Dimensionless quantity</a:t>
                </a:r>
              </a:p>
              <a:p>
                <a:pPr lvl="1"/>
                <a:r>
                  <a:rPr lang="en-US" dirty="0"/>
                  <a:t>Often expressed in dB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44105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Wireless Power Transmit Levels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 kW = 80 </a:t>
            </a:r>
            <a:r>
              <a:rPr lang="en-US" dirty="0" err="1"/>
              <a:t>dBm</a:t>
            </a:r>
            <a:r>
              <a:rPr lang="en-US" dirty="0"/>
              <a:t>: Typical FM radio transmission with 50 km radius</a:t>
            </a:r>
          </a:p>
          <a:p>
            <a:r>
              <a:rPr lang="en-US" dirty="0"/>
              <a:t> 1 kW = 60 </a:t>
            </a:r>
            <a:r>
              <a:rPr lang="en-US" dirty="0" err="1"/>
              <a:t>dBm</a:t>
            </a:r>
            <a:r>
              <a:rPr lang="en-US" dirty="0"/>
              <a:t>:  Microwave oven element (most of this doesn’t escape)</a:t>
            </a:r>
          </a:p>
          <a:p>
            <a:r>
              <a:rPr lang="en-US" dirty="0"/>
              <a:t>~300 W = 55 </a:t>
            </a:r>
            <a:r>
              <a:rPr lang="en-US" dirty="0" err="1"/>
              <a:t>dBm</a:t>
            </a:r>
            <a:r>
              <a:rPr lang="en-US" dirty="0"/>
              <a:t>:  Geostationary satellite</a:t>
            </a:r>
          </a:p>
          <a:p>
            <a:r>
              <a:rPr lang="en-US" dirty="0"/>
              <a:t>250 </a:t>
            </a:r>
            <a:r>
              <a:rPr lang="en-US" dirty="0" err="1"/>
              <a:t>mW</a:t>
            </a:r>
            <a:r>
              <a:rPr lang="en-US" dirty="0"/>
              <a:t> = 24 </a:t>
            </a:r>
            <a:r>
              <a:rPr lang="en-US" dirty="0" err="1"/>
              <a:t>dBm</a:t>
            </a:r>
            <a:r>
              <a:rPr lang="en-US" dirty="0"/>
              <a:t>:  Cellular phone maximum power (class 2)</a:t>
            </a:r>
          </a:p>
          <a:p>
            <a:r>
              <a:rPr lang="en-US" dirty="0"/>
              <a:t>200 </a:t>
            </a:r>
            <a:r>
              <a:rPr lang="en-US" dirty="0" err="1"/>
              <a:t>mW</a:t>
            </a:r>
            <a:r>
              <a:rPr lang="en-US" dirty="0"/>
              <a:t> = 23 </a:t>
            </a:r>
            <a:r>
              <a:rPr lang="en-US" dirty="0" err="1"/>
              <a:t>dBm</a:t>
            </a:r>
            <a:r>
              <a:rPr lang="en-US" dirty="0"/>
              <a:t>:  </a:t>
            </a:r>
            <a:r>
              <a:rPr lang="en-US" dirty="0" err="1"/>
              <a:t>WiFi</a:t>
            </a:r>
            <a:r>
              <a:rPr lang="en-US" dirty="0"/>
              <a:t> access point</a:t>
            </a:r>
          </a:p>
          <a:p>
            <a:r>
              <a:rPr lang="en-US" dirty="0"/>
              <a:t>32 </a:t>
            </a:r>
            <a:r>
              <a:rPr lang="en-US" dirty="0" err="1"/>
              <a:t>mW</a:t>
            </a:r>
            <a:r>
              <a:rPr lang="en-US" dirty="0"/>
              <a:t> = 15 </a:t>
            </a:r>
            <a:r>
              <a:rPr lang="en-US" dirty="0" err="1"/>
              <a:t>dBm</a:t>
            </a:r>
            <a:r>
              <a:rPr lang="en-US" dirty="0"/>
              <a:t>:  </a:t>
            </a:r>
            <a:r>
              <a:rPr lang="en-US" dirty="0" err="1"/>
              <a:t>WiFi</a:t>
            </a:r>
            <a:r>
              <a:rPr lang="en-US" dirty="0"/>
              <a:t> transmitter in a laptop</a:t>
            </a:r>
          </a:p>
          <a:p>
            <a:r>
              <a:rPr lang="en-US" dirty="0"/>
              <a:t>4 </a:t>
            </a:r>
            <a:r>
              <a:rPr lang="en-US" dirty="0" err="1"/>
              <a:t>mW</a:t>
            </a:r>
            <a:r>
              <a:rPr lang="en-US" dirty="0"/>
              <a:t> = 6 </a:t>
            </a:r>
            <a:r>
              <a:rPr lang="en-US" dirty="0" err="1"/>
              <a:t>dBm</a:t>
            </a:r>
            <a:r>
              <a:rPr lang="en-US" dirty="0"/>
              <a:t>:  Bluetooth 10 m range</a:t>
            </a:r>
          </a:p>
          <a:p>
            <a:r>
              <a:rPr lang="en-US" dirty="0"/>
              <a:t>1 </a:t>
            </a:r>
            <a:r>
              <a:rPr lang="en-US" dirty="0" err="1"/>
              <a:t>mW</a:t>
            </a:r>
            <a:r>
              <a:rPr lang="en-US" dirty="0"/>
              <a:t> = 0 </a:t>
            </a:r>
            <a:r>
              <a:rPr lang="en-US" dirty="0" err="1"/>
              <a:t>dBm</a:t>
            </a:r>
            <a:r>
              <a:rPr lang="en-US" dirty="0"/>
              <a:t>:  Bluetooth, 1 m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4605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as shown.</a:t>
                </a:r>
              </a:p>
              <a:p>
                <a:r>
                  <a:rPr lang="en-US" dirty="0"/>
                  <a:t>What is the power (in linear scale) in terms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Suppose the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dBm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=20 </m:t>
                    </m:r>
                  </m:oMath>
                </a14:m>
                <a:r>
                  <a:rPr lang="en-US" dirty="0"/>
                  <a:t>MHz,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2 GHz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are the units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Answer: on board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Isosceles Triangle 4"/>
          <p:cNvSpPr/>
          <p:nvPr/>
        </p:nvSpPr>
        <p:spPr>
          <a:xfrm>
            <a:off x="8775028" y="1771990"/>
            <a:ext cx="864257" cy="800480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8756765" y="2202725"/>
            <a:ext cx="8388" cy="124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/>
          </p:cNvCxnSpPr>
          <p:nvPr/>
        </p:nvCxnSpPr>
        <p:spPr>
          <a:xfrm>
            <a:off x="9660900" y="2202725"/>
            <a:ext cx="0" cy="132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9199506" y="2192938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052699" y="2655731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639286" y="3047174"/>
                <a:ext cx="462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286" y="3047174"/>
                <a:ext cx="462228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731597" y="2712935"/>
                <a:ext cx="965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597" y="2712935"/>
                <a:ext cx="96558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870400" y="1530886"/>
                <a:ext cx="7884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400" y="1530886"/>
                <a:ext cx="788421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8775029" y="3216513"/>
            <a:ext cx="885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052699" y="14278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053964" y="2572470"/>
            <a:ext cx="2604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4635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shown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&gt;0.</m:t>
                    </m:r>
                  </m:oMath>
                </a14:m>
                <a:r>
                  <a:rPr lang="en-US" dirty="0"/>
                  <a:t> 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real.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MHz, B=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mW</a:t>
                </a:r>
                <a:r>
                  <a:rPr lang="en-US" dirty="0"/>
                  <a:t>/Hz,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GHz</a:t>
                </a:r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?  (Linear and in </a:t>
                </a:r>
                <a:r>
                  <a:rPr lang="en-US" dirty="0" err="1"/>
                  <a:t>dBm</a:t>
                </a:r>
                <a:r>
                  <a:rPr lang="en-US" dirty="0"/>
                  <a:t>).</a:t>
                </a:r>
              </a:p>
              <a:p>
                <a:r>
                  <a:rPr lang="en-US" b="0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  Draw it.</a:t>
                </a:r>
              </a:p>
              <a:p>
                <a:r>
                  <a:rPr lang="en-US" dirty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What is the </a:t>
                </a:r>
                <a:r>
                  <a:rPr lang="en-US" dirty="0" err="1"/>
                  <a:t>attenutation</a:t>
                </a:r>
                <a:r>
                  <a:rPr lang="en-US" dirty="0"/>
                  <a:t> in dB?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 r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cxnSpLocks/>
          </p:cNvCxnSpPr>
          <p:nvPr/>
        </p:nvCxnSpPr>
        <p:spPr>
          <a:xfrm flipV="1">
            <a:off x="9034640" y="3645397"/>
            <a:ext cx="2495725" cy="1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760360" y="2063737"/>
                <a:ext cx="7884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0360" y="2063737"/>
                <a:ext cx="788421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002440" y="2485707"/>
                <a:ext cx="3713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440" y="2485707"/>
                <a:ext cx="371319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9760360" y="2873771"/>
            <a:ext cx="897704" cy="77162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9753929" y="3335832"/>
            <a:ext cx="8388" cy="124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0658064" y="3335832"/>
            <a:ext cx="0" cy="132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10196670" y="3326045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049863" y="3788838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0636450" y="4180281"/>
                <a:ext cx="462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6450" y="4180281"/>
                <a:ext cx="46222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728761" y="3846042"/>
                <a:ext cx="965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761" y="3846042"/>
                <a:ext cx="965580" cy="338554"/>
              </a:xfrm>
              <a:prstGeom prst="rect">
                <a:avLst/>
              </a:prstGeom>
              <a:blipFill>
                <a:blip r:embed="rId7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9772193" y="4349620"/>
            <a:ext cx="885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014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32D81-2C00-4C6F-99D6-432CDF5B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Baseband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F7EAEA-1E7E-4C7E-AEAF-CE0FFB742E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Real baseband communication systems:</a:t>
                </a:r>
              </a:p>
              <a:p>
                <a:pPr lvl="1"/>
                <a:r>
                  <a:rPr lang="en-US" dirty="0"/>
                  <a:t>Communicate with lowpass real-valued signals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Examples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F7EAEA-1E7E-4C7E-AEAF-CE0FFB742E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7F2E0-F86F-455C-A97F-89D1EA305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6276FD-34B9-42D3-ADA7-A9FC9E66F125}"/>
              </a:ext>
            </a:extLst>
          </p:cNvPr>
          <p:cNvCxnSpPr/>
          <p:nvPr/>
        </p:nvCxnSpPr>
        <p:spPr>
          <a:xfrm>
            <a:off x="6409124" y="2630100"/>
            <a:ext cx="18288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62B6E91-D768-4E1A-91E1-E6FD45E14FE4}"/>
              </a:ext>
            </a:extLst>
          </p:cNvPr>
          <p:cNvSpPr/>
          <p:nvPr/>
        </p:nvSpPr>
        <p:spPr>
          <a:xfrm>
            <a:off x="6942524" y="1639500"/>
            <a:ext cx="533400" cy="990600"/>
          </a:xfrm>
          <a:prstGeom prst="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EEB7CF-B2D6-4B06-92F2-54A6EDBC2D74}"/>
              </a:ext>
            </a:extLst>
          </p:cNvPr>
          <p:cNvCxnSpPr/>
          <p:nvPr/>
        </p:nvCxnSpPr>
        <p:spPr>
          <a:xfrm>
            <a:off x="7209225" y="2445434"/>
            <a:ext cx="1" cy="50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424C7E-8A60-47CE-93B5-5AE963705B26}"/>
              </a:ext>
            </a:extLst>
          </p:cNvPr>
          <p:cNvSpPr txBox="1"/>
          <p:nvPr/>
        </p:nvSpPr>
        <p:spPr>
          <a:xfrm>
            <a:off x="7074118" y="28772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E888A-5AD2-4F61-828D-513CA48E8685}"/>
              </a:ext>
            </a:extLst>
          </p:cNvPr>
          <p:cNvSpPr txBox="1"/>
          <p:nvPr/>
        </p:nvSpPr>
        <p:spPr>
          <a:xfrm>
            <a:off x="7772618" y="224910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48ED70-2453-4E1F-A12A-AD7D9BA69E27}"/>
                  </a:ext>
                </a:extLst>
              </p:cNvPr>
              <p:cNvSpPr txBox="1"/>
              <p:nvPr/>
            </p:nvSpPr>
            <p:spPr>
              <a:xfrm>
                <a:off x="7320886" y="2685949"/>
                <a:ext cx="434734" cy="551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6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48ED70-2453-4E1F-A12A-AD7D9BA69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86" y="2685949"/>
                <a:ext cx="434734" cy="5517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C0FD-87C9-4B91-9433-5FF6CD2FB5F3}"/>
                  </a:ext>
                </a:extLst>
              </p:cNvPr>
              <p:cNvSpPr txBox="1"/>
              <p:nvPr/>
            </p:nvSpPr>
            <p:spPr>
              <a:xfrm>
                <a:off x="6705522" y="2703942"/>
                <a:ext cx="423577" cy="484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C0FD-87C9-4B91-9433-5FF6CD2FB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522" y="2703942"/>
                <a:ext cx="423577" cy="484172"/>
              </a:xfrm>
              <a:prstGeom prst="rect">
                <a:avLst/>
              </a:prstGeom>
              <a:blipFill>
                <a:blip r:embed="rId4"/>
                <a:stretch>
                  <a:fillRect l="-13043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Untitled design (25).jpg">
            <a:extLst>
              <a:ext uri="{FF2B5EF4-FFF2-40B4-BE49-F238E27FC236}">
                <a16:creationId xmlns:a16="http://schemas.microsoft.com/office/drawing/2014/main" id="{75085D7B-3D55-4585-895E-07604E48C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026" y="3459029"/>
            <a:ext cx="1854169" cy="112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upload.wikimedia.org/wikipedia/commons/thumb/7/73/RG-59.jpg/400px-RG-59.jpg">
            <a:extLst>
              <a:ext uri="{FF2B5EF4-FFF2-40B4-BE49-F238E27FC236}">
                <a16:creationId xmlns:a16="http://schemas.microsoft.com/office/drawing/2014/main" id="{3399D74B-5750-49CA-8964-571B3C0AA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059" y="3347396"/>
            <a:ext cx="2105157" cy="147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upload.wikimedia.org/wikipedia/commons/thumb/c/cb/UTP_cable.jpg/220px-UTP_cable.jpg">
            <a:extLst>
              <a:ext uri="{FF2B5EF4-FFF2-40B4-BE49-F238E27FC236}">
                <a16:creationId xmlns:a16="http://schemas.microsoft.com/office/drawing/2014/main" id="{C2F57C5B-8CDB-4B9C-9FC3-779F4F6CF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280" y="3429000"/>
            <a:ext cx="1703069" cy="139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lated image">
            <a:extLst>
              <a:ext uri="{FF2B5EF4-FFF2-40B4-BE49-F238E27FC236}">
                <a16:creationId xmlns:a16="http://schemas.microsoft.com/office/drawing/2014/main" id="{C1796D36-9F01-467B-A123-8CD8CA9D95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1" t="26820" r="30640" b="18479"/>
          <a:stretch/>
        </p:blipFill>
        <p:spPr bwMode="auto">
          <a:xfrm>
            <a:off x="9165798" y="3459029"/>
            <a:ext cx="1290471" cy="112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862224-BD64-4D72-98D1-52C6531F5D40}"/>
              </a:ext>
            </a:extLst>
          </p:cNvPr>
          <p:cNvSpPr txBox="1"/>
          <p:nvPr/>
        </p:nvSpPr>
        <p:spPr>
          <a:xfrm>
            <a:off x="1647316" y="4949391"/>
            <a:ext cx="154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Coaxial cable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3CDF6F-30AF-485D-81F7-9B5AEA31D826}"/>
              </a:ext>
            </a:extLst>
          </p:cNvPr>
          <p:cNvSpPr txBox="1"/>
          <p:nvPr/>
        </p:nvSpPr>
        <p:spPr>
          <a:xfrm>
            <a:off x="4207868" y="4949391"/>
            <a:ext cx="154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Twisted pair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5B3FEA-C150-42FB-B9E6-3AEF80BBA5EA}"/>
              </a:ext>
            </a:extLst>
          </p:cNvPr>
          <p:cNvSpPr txBox="1"/>
          <p:nvPr/>
        </p:nvSpPr>
        <p:spPr>
          <a:xfrm>
            <a:off x="6401805" y="4811438"/>
            <a:ext cx="1854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PCB traces</a:t>
            </a:r>
          </a:p>
          <a:p>
            <a:r>
              <a:rPr lang="en-US" dirty="0"/>
              <a:t>e.g., microstrip or </a:t>
            </a:r>
            <a:r>
              <a:rPr lang="en-US" dirty="0" err="1"/>
              <a:t>stripline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000E6D-4088-4D37-A23D-77F447068B4E}"/>
              </a:ext>
            </a:extLst>
          </p:cNvPr>
          <p:cNvSpPr txBox="1"/>
          <p:nvPr/>
        </p:nvSpPr>
        <p:spPr>
          <a:xfrm>
            <a:off x="9165798" y="4915898"/>
            <a:ext cx="154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ASIC metal traces</a:t>
            </a:r>
          </a:p>
        </p:txBody>
      </p:sp>
    </p:spTree>
    <p:extLst>
      <p:ext uri="{BB962C8B-B14F-4D97-AF65-F5344CB8AC3E}">
        <p14:creationId xmlns:p14="http://schemas.microsoft.com/office/powerpoint/2010/main" val="41767447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467A-2ED2-7643-6615-52C1545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37C19-03B1-593E-79A0-6E5EFECEA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DE6518-48B6-77F8-B930-339A19558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06029"/>
            <a:ext cx="9346794" cy="2512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967B58-30FB-5013-66DC-A266C1221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612" y="2570887"/>
            <a:ext cx="4470068" cy="34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927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Practical up and down-conversion circuits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61124" y="3268321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300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40211"/>
          </a:xfrm>
        </p:spPr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47362" y="3536215"/>
                <a:ext cx="7772400" cy="243376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Filtering at passband equivalent to complex baseband filter</a:t>
                </a:r>
              </a:p>
              <a:p>
                <a:r>
                  <a:rPr lang="en-US" dirty="0"/>
                  <a:t>Assuming </a:t>
                </a:r>
                <a:r>
                  <a:rPr lang="en-US" dirty="0" err="1"/>
                  <a:t>downconversion</a:t>
                </a:r>
                <a:r>
                  <a:rPr lang="en-US" dirty="0"/>
                  <a:t> filter is ideal (see next slide):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Simply shift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 to the left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47362" y="3536215"/>
                <a:ext cx="7772400" cy="2433762"/>
              </a:xfrm>
              <a:blipFill>
                <a:blip r:embed="rId3"/>
                <a:stretch>
                  <a:fillRect l="-1882" t="-2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1914051" y="2379239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Process 8"/>
          <p:cNvSpPr/>
          <p:nvPr/>
        </p:nvSpPr>
        <p:spPr>
          <a:xfrm>
            <a:off x="2447451" y="2074439"/>
            <a:ext cx="533400" cy="68580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/>
          <p:cNvSpPr/>
          <p:nvPr/>
        </p:nvSpPr>
        <p:spPr>
          <a:xfrm>
            <a:off x="5280672" y="2049039"/>
            <a:ext cx="533400" cy="68580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rocess 10"/>
          <p:cNvSpPr/>
          <p:nvPr/>
        </p:nvSpPr>
        <p:spPr>
          <a:xfrm>
            <a:off x="3666651" y="2074439"/>
            <a:ext cx="865172" cy="685800"/>
          </a:xfrm>
          <a:prstGeom prst="flowChartProcess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714151" y="1541039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95763" y="1476507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433072" y="1521513"/>
                <a:ext cx="4301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72" y="1521513"/>
                <a:ext cx="43018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371251" y="1476507"/>
                <a:ext cx="4301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251" y="1476507"/>
                <a:ext cx="43018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endCxn id="11" idx="1"/>
          </p:cNvCxnSpPr>
          <p:nvPr/>
        </p:nvCxnSpPr>
        <p:spPr>
          <a:xfrm>
            <a:off x="2980851" y="2417339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0" idx="1"/>
          </p:cNvCxnSpPr>
          <p:nvPr/>
        </p:nvCxnSpPr>
        <p:spPr>
          <a:xfrm>
            <a:off x="4594872" y="2391939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852172" y="2379239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750569" y="2417339"/>
                <a:ext cx="650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569" y="2417339"/>
                <a:ext cx="650306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80852" y="2455439"/>
                <a:ext cx="752835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852" y="2455439"/>
                <a:ext cx="752835" cy="390748"/>
              </a:xfrm>
              <a:prstGeom prst="rect">
                <a:avLst/>
              </a:prstGeom>
              <a:blipFill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44073" y="2445691"/>
                <a:ext cx="765145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073" y="2445691"/>
                <a:ext cx="765145" cy="390748"/>
              </a:xfrm>
              <a:prstGeom prst="rect">
                <a:avLst/>
              </a:prstGeom>
              <a:blipFill>
                <a:blip r:embed="rId8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890273" y="2445691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𝑦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273" y="2445691"/>
                <a:ext cx="671979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2180752" y="2891009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Upconvert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876846" y="2872475"/>
            <a:ext cx="144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Downconvert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666652" y="2226839"/>
                <a:ext cx="84670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𝑓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652" y="2226839"/>
                <a:ext cx="846707" cy="390748"/>
              </a:xfrm>
              <a:prstGeom prst="rect">
                <a:avLst/>
              </a:prstGeom>
              <a:blipFill>
                <a:blip r:embed="rId10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3854591" y="2923949"/>
            <a:ext cx="66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7831731" y="2341139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owchart: Process 35"/>
          <p:cNvSpPr/>
          <p:nvPr/>
        </p:nvSpPr>
        <p:spPr>
          <a:xfrm>
            <a:off x="8364220" y="2074439"/>
            <a:ext cx="865172" cy="685800"/>
          </a:xfrm>
          <a:prstGeom prst="flowChartProcess">
            <a:avLst/>
          </a:prstGeom>
          <a:solidFill>
            <a:srgbClr val="66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9254628" y="2379239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7668249" y="2379239"/>
                <a:ext cx="650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249" y="2379239"/>
                <a:ext cx="65030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9330829" y="2353839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𝑦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829" y="2353839"/>
                <a:ext cx="671979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364220" y="2226839"/>
                <a:ext cx="844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𝑓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220" y="2226839"/>
                <a:ext cx="844334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8436933" y="2874539"/>
            <a:ext cx="66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867051" y="199824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5083986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 of Result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Using the conversions from passband:</a:t>
                </a:r>
              </a:p>
              <a:p>
                <a:r>
                  <a:rPr lang="en-US" dirty="0" err="1"/>
                  <a:t>Downconversion</a:t>
                </a:r>
                <a:r>
                  <a:rPr lang="en-US" dirty="0"/>
                  <a:t> formula: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Filtering in passband: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Using </a:t>
                </a:r>
                <a:r>
                  <a:rPr lang="en-US" dirty="0" err="1"/>
                  <a:t>upconversion</a:t>
                </a:r>
                <a:r>
                  <a:rPr lang="en-US" dirty="0"/>
                  <a:t> formula:  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𝐿𝑃𝐹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Assume: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Filtering preserves baseband image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 Filtering removes image around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4464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Important special case:  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</a:rPr>
                      <m:t>𝛿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𝜏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US" dirty="0"/>
                  <a:t> = gain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𝜏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delay</a:t>
                </a:r>
              </a:p>
              <a:p>
                <a:r>
                  <a:rPr lang="en-US" b="0" dirty="0" err="1"/>
                  <a:t>Passband</a:t>
                </a:r>
                <a:r>
                  <a:rPr lang="en-US" b="0" dirty="0"/>
                  <a:t> frequency response 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𝐴𝑒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</a:rPr>
                          <m:t>𝑗𝑓</m:t>
                        </m:r>
                        <m:r>
                          <a:rPr lang="en-US" b="0" i="1" smtClean="0">
                            <a:latin typeface="Cambria Math"/>
                          </a:rPr>
                          <m:t>𝜏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Baseband frequency response: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𝐴𝑒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𝜏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Equivalent impulse response: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𝜏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𝛿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𝜏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Delay adds a constant phase rotation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4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8267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1CDB-4B68-4642-876A-2666AB50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First Order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C34260-D990-433E-8B1E-126EFB0938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Passband: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Effective baseband: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Observe baseband response is:</a:t>
                </a:r>
              </a:p>
              <a:p>
                <a:pPr lvl="1"/>
                <a:r>
                  <a:rPr lang="en-US" dirty="0"/>
                  <a:t>Almost flat</a:t>
                </a:r>
              </a:p>
              <a:p>
                <a:pPr lvl="1"/>
                <a:r>
                  <a:rPr lang="en-US" dirty="0"/>
                  <a:t>Not symmetric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C34260-D990-433E-8B1E-126EFB0938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B715F-8CF8-4670-B213-BE12F5F64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B73FD-5C7F-4407-BB91-3E4468CBC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908" y="1539277"/>
            <a:ext cx="5696262" cy="3094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BF135-70EB-4B64-A46E-302A052CA0A8}"/>
                  </a:ext>
                </a:extLst>
              </p:cNvPr>
              <p:cNvSpPr txBox="1"/>
              <p:nvPr/>
            </p:nvSpPr>
            <p:spPr>
              <a:xfrm>
                <a:off x="6288374" y="5149121"/>
                <a:ext cx="33982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Passband cutoff </a:t>
                </a:r>
                <a:r>
                  <a:rPr lang="en-US" b="0" dirty="0" err="1"/>
                  <a:t>freq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GHz</a:t>
                </a:r>
                <a:br>
                  <a:rPr lang="en-US" dirty="0"/>
                </a:br>
                <a:r>
                  <a:rPr lang="en-US" dirty="0"/>
                  <a:t>Carrier </a:t>
                </a:r>
                <a:r>
                  <a:rPr lang="en-US" dirty="0" err="1"/>
                  <a:t>freq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GHz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BF135-70EB-4B64-A46E-302A052CA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374" y="5149121"/>
                <a:ext cx="3398238" cy="646331"/>
              </a:xfrm>
              <a:prstGeom prst="rect">
                <a:avLst/>
              </a:prstGeom>
              <a:blipFill>
                <a:blip r:embed="rId4"/>
                <a:stretch>
                  <a:fillRect l="-1616" t="-5660" r="-89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4ECE671-2A7A-4557-8BD7-DEFF36F22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115" y="3866756"/>
            <a:ext cx="4640236" cy="6388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A39CC2-E68E-4171-AD52-51D1C3E6E2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884" y="4825955"/>
            <a:ext cx="4550698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759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and Synchronization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958075" y="3708004"/>
                <a:ext cx="7772400" cy="2245297"/>
              </a:xfrm>
            </p:spPr>
            <p:txBody>
              <a:bodyPr/>
              <a:lstStyle/>
              <a:p>
                <a:r>
                  <a:rPr lang="en-US" dirty="0"/>
                  <a:t>Two methods to compensate for delay  at the RX</a:t>
                </a:r>
              </a:p>
              <a:p>
                <a:endParaRPr lang="en-US" dirty="0"/>
              </a:p>
              <a:p>
                <a:r>
                  <a:rPr lang="en-US" dirty="0"/>
                  <a:t>Method 1:  Correct in analog by adjusting phase of LO</a:t>
                </a:r>
              </a:p>
              <a:p>
                <a:r>
                  <a:rPr lang="en-US" dirty="0"/>
                  <a:t>Method 2:  Correct digital by inverting the gain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𝜏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a special case of </a:t>
                </a:r>
                <a:r>
                  <a:rPr lang="en-US" dirty="0">
                    <a:solidFill>
                      <a:srgbClr val="0F6FC6"/>
                    </a:solidFill>
                  </a:rPr>
                  <a:t>equalization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958075" y="3708004"/>
                <a:ext cx="7772400" cy="2245297"/>
              </a:xfrm>
              <a:blipFill>
                <a:blip r:embed="rId3"/>
                <a:stretch>
                  <a:fillRect l="-1882" t="-2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2211794" y="2413097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Process 5"/>
          <p:cNvSpPr/>
          <p:nvPr/>
        </p:nvSpPr>
        <p:spPr>
          <a:xfrm>
            <a:off x="2745194" y="2108297"/>
            <a:ext cx="533400" cy="68580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/>
          <p:cNvSpPr/>
          <p:nvPr/>
        </p:nvSpPr>
        <p:spPr>
          <a:xfrm>
            <a:off x="5872133" y="2082897"/>
            <a:ext cx="533400" cy="68580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3964394" y="2108297"/>
            <a:ext cx="1202957" cy="685800"/>
          </a:xfrm>
          <a:prstGeom prst="flowChartProcess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11894" y="1574897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087224" y="1510365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024533" y="1555371"/>
                <a:ext cx="4301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533" y="1555371"/>
                <a:ext cx="43018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668994" y="1510365"/>
                <a:ext cx="4301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994" y="1510365"/>
                <a:ext cx="43018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endCxn id="8" idx="1"/>
          </p:cNvCxnSpPr>
          <p:nvPr/>
        </p:nvCxnSpPr>
        <p:spPr>
          <a:xfrm>
            <a:off x="3278595" y="2451197"/>
            <a:ext cx="6857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" idx="1"/>
          </p:cNvCxnSpPr>
          <p:nvPr/>
        </p:nvCxnSpPr>
        <p:spPr>
          <a:xfrm>
            <a:off x="5186333" y="2425797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048312" y="2451197"/>
                <a:ext cx="650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312" y="2451197"/>
                <a:ext cx="650306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278595" y="2489297"/>
                <a:ext cx="752835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595" y="2489297"/>
                <a:ext cx="752835" cy="390748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135534" y="2479549"/>
                <a:ext cx="765145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534" y="2479549"/>
                <a:ext cx="765145" cy="390748"/>
              </a:xfrm>
              <a:prstGeom prst="rect">
                <a:avLst/>
              </a:prstGeom>
              <a:blipFill>
                <a:blip r:embed="rId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515913" y="2269199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𝑦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913" y="2269199"/>
                <a:ext cx="671979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2478495" y="2924867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Upconvert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05912" y="2878124"/>
            <a:ext cx="941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Mixing &amp; LPF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964395" y="2260697"/>
                <a:ext cx="12029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  <m:r>
                        <a:rPr lang="en-US" i="1">
                          <a:latin typeface="Cambria Math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395" y="2260697"/>
                <a:ext cx="12029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4152333" y="2957807"/>
            <a:ext cx="7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Delay </a:t>
            </a:r>
          </a:p>
        </p:txBody>
      </p:sp>
      <p:sp>
        <p:nvSpPr>
          <p:cNvPr id="25" name="Flowchart: Process 24"/>
          <p:cNvSpPr/>
          <p:nvPr/>
        </p:nvSpPr>
        <p:spPr>
          <a:xfrm>
            <a:off x="6978154" y="2090723"/>
            <a:ext cx="533400" cy="68580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942884" y="2822449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A/D</a:t>
            </a:r>
          </a:p>
        </p:txBody>
      </p:sp>
      <p:cxnSp>
        <p:nvCxnSpPr>
          <p:cNvPr id="27" name="Straight Arrow Connector 26"/>
          <p:cNvCxnSpPr>
            <a:stCxn id="7" idx="3"/>
            <a:endCxn id="25" idx="1"/>
          </p:cNvCxnSpPr>
          <p:nvPr/>
        </p:nvCxnSpPr>
        <p:spPr>
          <a:xfrm>
            <a:off x="6405534" y="2425797"/>
            <a:ext cx="572621" cy="78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534713" y="2446323"/>
            <a:ext cx="572621" cy="48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lowchart: Process 32"/>
          <p:cNvSpPr/>
          <p:nvPr/>
        </p:nvSpPr>
        <p:spPr>
          <a:xfrm>
            <a:off x="8099301" y="2081937"/>
            <a:ext cx="533400" cy="68580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821023" y="2868615"/>
            <a:ext cx="1515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Digital equalization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8632702" y="2433623"/>
            <a:ext cx="572621" cy="48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7630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Practical up and down-conversion circuits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54249" y="3704185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376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CC16-8078-DDA5-C1CC-8E86B230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Oscillator Crystal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60258-A18C-3DD0-7AE2-D4E3C08B0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saw that the mixer requires a sinusoidal input </a:t>
            </a:r>
          </a:p>
          <a:p>
            <a:pPr lvl="1"/>
            <a:r>
              <a:rPr lang="en-US" dirty="0"/>
              <a:t>Called the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local oscillator (LO)</a:t>
            </a:r>
          </a:p>
          <a:p>
            <a:pPr lvl="1"/>
            <a:r>
              <a:rPr lang="en-US" dirty="0"/>
              <a:t>Sinusoidal input frequency should = desired carrier frequency</a:t>
            </a:r>
          </a:p>
          <a:p>
            <a:r>
              <a:rPr lang="en-US" dirty="0"/>
              <a:t>The LO is often generated by a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crystal</a:t>
            </a:r>
            <a:r>
              <a:rPr lang="en-US" dirty="0"/>
              <a:t> </a:t>
            </a:r>
          </a:p>
          <a:p>
            <a:r>
              <a:rPr lang="en-US" dirty="0"/>
              <a:t>Crystal has a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resonant frequency</a:t>
            </a:r>
          </a:p>
          <a:p>
            <a:r>
              <a:rPr lang="en-US" dirty="0"/>
              <a:t>A circuit then amplifies resonant frequency</a:t>
            </a:r>
          </a:p>
          <a:p>
            <a:r>
              <a:rPr lang="en-US" dirty="0"/>
              <a:t>Resonant frequency is sometimes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voltage controlled</a:t>
            </a:r>
          </a:p>
          <a:p>
            <a:pPr lvl="1"/>
            <a:r>
              <a:rPr lang="en-US" dirty="0"/>
              <a:t>VCXO (Voltage-controlled crystal oscillator)</a:t>
            </a:r>
          </a:p>
          <a:p>
            <a:pPr lvl="1"/>
            <a:r>
              <a:rPr lang="en-US" dirty="0"/>
              <a:t>Allows tunability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D065C-FB3F-D410-8C7E-B87EA34E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  <p:pic>
        <p:nvPicPr>
          <p:cNvPr id="1026" name="Picture 2" descr="Crystal Oscillators">
            <a:extLst>
              <a:ext uri="{FF2B5EF4-FFF2-40B4-BE49-F238E27FC236}">
                <a16:creationId xmlns:a16="http://schemas.microsoft.com/office/drawing/2014/main" id="{0C49DD44-BCAD-F2FF-BD73-5CDD9ECB6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244" y="1919107"/>
            <a:ext cx="3143871" cy="324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5976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80542-F7DE-6D27-561C-4BD901D70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F866C-451D-0E53-1BA9-8CDA14169A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8390479" cy="4329817"/>
              </a:xfrm>
            </p:spPr>
            <p:txBody>
              <a:bodyPr/>
              <a:lstStyle/>
              <a:p>
                <a:r>
                  <a:rPr lang="en-US" dirty="0"/>
                  <a:t>The crystal oscillator may not directly produce desired carrier frequency</a:t>
                </a:r>
              </a:p>
              <a:p>
                <a:pPr lvl="1"/>
                <a:r>
                  <a:rPr lang="en-US" dirty="0"/>
                  <a:t>Frequency is constrained by resonant properties of the crystal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Frequency synthesizer</a:t>
                </a:r>
              </a:p>
              <a:p>
                <a:pPr lvl="1"/>
                <a:r>
                  <a:rPr lang="en-US" dirty="0"/>
                  <a:t>Creates a desired LO at carrier frequency from the crystal reference</a:t>
                </a:r>
              </a:p>
              <a:p>
                <a:r>
                  <a:rPr lang="en-US" dirty="0"/>
                  <a:t>Typically creates a rational multiple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𝑅𝐸𝐹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𝑅𝐸𝐹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Frequency from crystal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Output frequency (usually the carrier)</a:t>
                </a:r>
              </a:p>
              <a:p>
                <a:pPr lvl="1"/>
                <a:r>
                  <a:rPr lang="en-US" dirty="0"/>
                  <a:t>Performed by a clock multiplier, divider and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phased locked loop (PLL)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F866C-451D-0E53-1BA9-8CDA14169A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8390479" cy="4329817"/>
              </a:xfrm>
              <a:blipFill>
                <a:blip r:embed="rId2"/>
                <a:stretch>
                  <a:fillRect l="-1744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DAEB0-0682-0EF4-3F13-CF6532714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69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4DBC80-D3D1-FF65-4989-CC9225D40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508" y="2690006"/>
            <a:ext cx="4648125" cy="294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175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1F474-948E-4301-B826-6444AE503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Passband Communications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AEC680-2698-4CF7-A0D9-F155E24A2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Real passband communication systems</a:t>
                </a:r>
              </a:p>
              <a:p>
                <a:pPr lvl="1"/>
                <a:r>
                  <a:rPr lang="en-US" dirty="0"/>
                  <a:t>Transmit around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carrier frequency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sometimes called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center frequency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Mostly radio frequency communication</a:t>
                </a:r>
              </a:p>
              <a:p>
                <a:pPr lvl="1"/>
                <a:r>
                  <a:rPr lang="en-US" dirty="0"/>
                  <a:t>Often wireless</a:t>
                </a:r>
              </a:p>
              <a:p>
                <a:pPr lvl="1"/>
                <a:r>
                  <a:rPr lang="en-US" dirty="0"/>
                  <a:t>Transmissions are restricted to bandwidth</a:t>
                </a:r>
              </a:p>
              <a:p>
                <a:pPr lvl="1"/>
                <a:r>
                  <a:rPr lang="en-US" dirty="0"/>
                  <a:t>Also, RF propagation is limited to certain bands</a:t>
                </a:r>
              </a:p>
              <a:p>
                <a:pPr lvl="1"/>
                <a:r>
                  <a:rPr lang="en-US" dirty="0"/>
                  <a:t>RF communication also occurs over cables</a:t>
                </a:r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AEC680-2698-4CF7-A0D9-F155E24A2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371FA-E8BD-4E4E-B83E-9DBFBDEA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D2AD89-D86C-4331-9280-CAE353BC9C2E}"/>
              </a:ext>
            </a:extLst>
          </p:cNvPr>
          <p:cNvCxnSpPr/>
          <p:nvPr/>
        </p:nvCxnSpPr>
        <p:spPr>
          <a:xfrm>
            <a:off x="7645760" y="2968931"/>
            <a:ext cx="2895600" cy="127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41C8EC2-F6E4-4B26-B960-238F86089872}"/>
              </a:ext>
            </a:extLst>
          </p:cNvPr>
          <p:cNvSpPr/>
          <p:nvPr/>
        </p:nvSpPr>
        <p:spPr>
          <a:xfrm>
            <a:off x="9245960" y="1991031"/>
            <a:ext cx="533400" cy="990600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A37FFC-942F-42E2-A222-7E4DDF85049B}"/>
              </a:ext>
            </a:extLst>
          </p:cNvPr>
          <p:cNvCxnSpPr/>
          <p:nvPr/>
        </p:nvCxnSpPr>
        <p:spPr>
          <a:xfrm>
            <a:off x="9512660" y="1884669"/>
            <a:ext cx="0" cy="1414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C069B5-90CB-4ADB-B3F5-F2D8473C2830}"/>
              </a:ext>
            </a:extLst>
          </p:cNvPr>
          <p:cNvSpPr txBox="1"/>
          <p:nvPr/>
        </p:nvSpPr>
        <p:spPr>
          <a:xfrm>
            <a:off x="10165202" y="262396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88D076-740E-4273-8199-635DC5D913E2}"/>
              </a:ext>
            </a:extLst>
          </p:cNvPr>
          <p:cNvSpPr/>
          <p:nvPr/>
        </p:nvSpPr>
        <p:spPr>
          <a:xfrm>
            <a:off x="7950560" y="1978331"/>
            <a:ext cx="533400" cy="990600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59D09D-A654-4FC7-B08A-B59CE43D44FB}"/>
              </a:ext>
            </a:extLst>
          </p:cNvPr>
          <p:cNvCxnSpPr/>
          <p:nvPr/>
        </p:nvCxnSpPr>
        <p:spPr>
          <a:xfrm>
            <a:off x="8217260" y="1896337"/>
            <a:ext cx="0" cy="1414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689052-3EF4-46F8-B6F1-21C3FF3BD21F}"/>
                  </a:ext>
                </a:extLst>
              </p:cNvPr>
              <p:cNvSpPr txBox="1"/>
              <p:nvPr/>
            </p:nvSpPr>
            <p:spPr>
              <a:xfrm>
                <a:off x="7855346" y="3259900"/>
                <a:ext cx="5920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689052-3EF4-46F8-B6F1-21C3FF3BD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346" y="3259900"/>
                <a:ext cx="592085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904AE2-5B17-4F37-9BAF-B3001C08B28C}"/>
              </a:ext>
            </a:extLst>
          </p:cNvPr>
          <p:cNvCxnSpPr>
            <a:endCxn id="13" idx="0"/>
          </p:cNvCxnSpPr>
          <p:nvPr/>
        </p:nvCxnSpPr>
        <p:spPr>
          <a:xfrm flipH="1">
            <a:off x="8937108" y="2796966"/>
            <a:ext cx="1" cy="452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7B710E-18BD-4444-90B5-3F9DD68F54C2}"/>
              </a:ext>
            </a:extLst>
          </p:cNvPr>
          <p:cNvSpPr txBox="1"/>
          <p:nvPr/>
        </p:nvSpPr>
        <p:spPr>
          <a:xfrm>
            <a:off x="8780654" y="32491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B3630D-C6FB-4D77-9D70-46106FDD6A4E}"/>
              </a:ext>
            </a:extLst>
          </p:cNvPr>
          <p:cNvSpPr txBox="1"/>
          <p:nvPr/>
        </p:nvSpPr>
        <p:spPr>
          <a:xfrm>
            <a:off x="8051788" y="1469299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F6FC6"/>
                </a:solidFill>
              </a:rPr>
              <a:t>Real </a:t>
            </a:r>
            <a:r>
              <a:rPr lang="en-US" dirty="0" err="1">
                <a:solidFill>
                  <a:srgbClr val="0F6FC6"/>
                </a:solidFill>
              </a:rPr>
              <a:t>passband</a:t>
            </a:r>
            <a:endParaRPr lang="en-US" dirty="0">
              <a:solidFill>
                <a:srgbClr val="0F6FC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9D32BD-3D9B-4FF7-88B3-1B60C4E405E6}"/>
                  </a:ext>
                </a:extLst>
              </p:cNvPr>
              <p:cNvSpPr txBox="1"/>
              <p:nvPr/>
            </p:nvSpPr>
            <p:spPr>
              <a:xfrm>
                <a:off x="9256102" y="3294666"/>
                <a:ext cx="430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9D32BD-3D9B-4FF7-88B3-1B60C4E40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102" y="3294666"/>
                <a:ext cx="430181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Image result for wireless communication">
            <a:extLst>
              <a:ext uri="{FF2B5EF4-FFF2-40B4-BE49-F238E27FC236}">
                <a16:creationId xmlns:a16="http://schemas.microsoft.com/office/drawing/2014/main" id="{76731144-880A-4594-B20C-1C6B873E6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040" y="3974345"/>
            <a:ext cx="3029320" cy="189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506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45D6-60FC-5B21-F227-955B7974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The ADALM-Pluto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F6BC1-02C3-5EC3-5C24-AB5B0FD38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6077" y="1634027"/>
            <a:ext cx="4872742" cy="401050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SDR we use in the lab</a:t>
            </a:r>
          </a:p>
          <a:p>
            <a:r>
              <a:rPr lang="en-US" dirty="0">
                <a:solidFill>
                  <a:schemeClr val="tx1"/>
                </a:solidFill>
              </a:rPr>
              <a:t>The mixing is performed in ADI 9363 chip</a:t>
            </a:r>
          </a:p>
          <a:p>
            <a:r>
              <a:rPr lang="en-US" dirty="0">
                <a:solidFill>
                  <a:schemeClr val="tx1"/>
                </a:solidFill>
              </a:rPr>
              <a:t>Simple architecture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But basic steps similar in more complex devices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Good to look at as a starting point</a:t>
            </a:r>
          </a:p>
          <a:p>
            <a:r>
              <a:rPr lang="en-US" dirty="0">
                <a:solidFill>
                  <a:schemeClr val="tx1"/>
                </a:solidFill>
              </a:rPr>
              <a:t>Let’s look inside!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C8BDF-AF3C-1743-1C08-A80D36466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70</a:t>
            </a:fld>
            <a:endParaRPr lang="en-US" dirty="0"/>
          </a:p>
        </p:txBody>
      </p:sp>
      <p:pic>
        <p:nvPicPr>
          <p:cNvPr id="9218" name="Picture 2" descr="pluto-sdr">
            <a:extLst>
              <a:ext uri="{FF2B5EF4-FFF2-40B4-BE49-F238E27FC236}">
                <a16:creationId xmlns:a16="http://schemas.microsoft.com/office/drawing/2014/main" id="{86F1124F-676A-70AA-4C09-E469F517F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634026"/>
            <a:ext cx="4204142" cy="1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4103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5EDA-AD73-1507-A962-5755D39C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Up and Down-Conversion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7DD3E-DA01-BC1A-4FCD-F64A38605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2111" y="1655632"/>
            <a:ext cx="4658478" cy="4329817"/>
          </a:xfrm>
        </p:spPr>
        <p:txBody>
          <a:bodyPr/>
          <a:lstStyle/>
          <a:p>
            <a:r>
              <a:rPr lang="en-US" dirty="0"/>
              <a:t>Analog Devices AD9361 Wideband TXCR</a:t>
            </a:r>
          </a:p>
          <a:p>
            <a:pPr lvl="1"/>
            <a:r>
              <a:rPr lang="en-US" dirty="0"/>
              <a:t>Single integrated circuit</a:t>
            </a:r>
          </a:p>
          <a:p>
            <a:r>
              <a:rPr lang="en-US" dirty="0"/>
              <a:t>External </a:t>
            </a:r>
            <a:r>
              <a:rPr lang="en-US" dirty="0">
                <a:solidFill>
                  <a:srgbClr val="00B050"/>
                </a:solidFill>
              </a:rPr>
              <a:t>local oscillator </a:t>
            </a:r>
            <a:r>
              <a:rPr lang="en-US" dirty="0"/>
              <a:t>(LO) from crystal</a:t>
            </a:r>
          </a:p>
          <a:p>
            <a:pPr lvl="1"/>
            <a:r>
              <a:rPr lang="en-US" dirty="0"/>
              <a:t>Followed by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frequency synthesizer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Receiver (RX)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Left to right</a:t>
            </a:r>
          </a:p>
          <a:p>
            <a:pPr lvl="1"/>
            <a:r>
              <a:rPr lang="en-US" dirty="0"/>
              <a:t>LNA, tunable mixer, ADC, Filters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Transmitter (TX):</a:t>
            </a:r>
          </a:p>
          <a:p>
            <a:pPr lvl="1"/>
            <a:r>
              <a:rPr lang="en-US" dirty="0"/>
              <a:t>Right to left</a:t>
            </a:r>
          </a:p>
          <a:p>
            <a:pPr lvl="1"/>
            <a:r>
              <a:rPr lang="en-US" dirty="0"/>
              <a:t>Filters, FAC, tunable mixer, power amplifier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97429-99D6-72F2-D52C-B19349E4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1B581-E83F-945E-0ED4-56EA213B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86" y="1548236"/>
            <a:ext cx="5160727" cy="3747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C5726D-602E-3AC3-C49D-936FAB757CFC}"/>
              </a:ext>
            </a:extLst>
          </p:cNvPr>
          <p:cNvSpPr txBox="1"/>
          <p:nvPr/>
        </p:nvSpPr>
        <p:spPr>
          <a:xfrm>
            <a:off x="358162" y="3182532"/>
            <a:ext cx="116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Freq synth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B8BF3D-833F-880C-1B6F-A25FC95A116D}"/>
              </a:ext>
            </a:extLst>
          </p:cNvPr>
          <p:cNvSpPr/>
          <p:nvPr/>
        </p:nvSpPr>
        <p:spPr>
          <a:xfrm>
            <a:off x="1041991" y="1630327"/>
            <a:ext cx="5160727" cy="1478648"/>
          </a:xfrm>
          <a:prstGeom prst="round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A1ED37-2D3E-9366-2C43-0BD081D74408}"/>
              </a:ext>
            </a:extLst>
          </p:cNvPr>
          <p:cNvSpPr/>
          <p:nvPr/>
        </p:nvSpPr>
        <p:spPr>
          <a:xfrm>
            <a:off x="1032310" y="4008235"/>
            <a:ext cx="5160727" cy="1378849"/>
          </a:xfrm>
          <a:prstGeom prst="round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3EB5F-1AB5-1572-D306-8F72BBEDDD19}"/>
              </a:ext>
            </a:extLst>
          </p:cNvPr>
          <p:cNvSpPr txBox="1"/>
          <p:nvPr/>
        </p:nvSpPr>
        <p:spPr>
          <a:xfrm>
            <a:off x="470460" y="2176776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F74B59-088E-6BA6-C5C5-212737552CA3}"/>
              </a:ext>
            </a:extLst>
          </p:cNvPr>
          <p:cNvSpPr txBox="1"/>
          <p:nvPr/>
        </p:nvSpPr>
        <p:spPr>
          <a:xfrm>
            <a:off x="423051" y="4519126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3164A7-6A20-5DF1-1DAC-2662BE3ED923}"/>
              </a:ext>
            </a:extLst>
          </p:cNvPr>
          <p:cNvSpPr txBox="1"/>
          <p:nvPr/>
        </p:nvSpPr>
        <p:spPr>
          <a:xfrm>
            <a:off x="381322" y="3481497"/>
            <a:ext cx="97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LO input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39C0C3B-AFC7-15CA-EF85-5FB3D2C3E398}"/>
              </a:ext>
            </a:extLst>
          </p:cNvPr>
          <p:cNvSpPr/>
          <p:nvPr/>
        </p:nvSpPr>
        <p:spPr>
          <a:xfrm>
            <a:off x="1665792" y="3249856"/>
            <a:ext cx="2411194" cy="684822"/>
          </a:xfrm>
          <a:prstGeom prst="roundRect">
            <a:avLst/>
          </a:prstGeom>
          <a:noFill/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693E43A-2E8D-C59A-0853-444A46CFC3B0}"/>
              </a:ext>
            </a:extLst>
          </p:cNvPr>
          <p:cNvSpPr/>
          <p:nvPr/>
        </p:nvSpPr>
        <p:spPr>
          <a:xfrm>
            <a:off x="1500822" y="3412488"/>
            <a:ext cx="83597" cy="440431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926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Errors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Two sources of errors in actual mixers</a:t>
                </a:r>
              </a:p>
              <a:p>
                <a:pPr lvl="1"/>
                <a:r>
                  <a:rPr lang="en-US" dirty="0"/>
                  <a:t>Gains are not matched at TX and RX</a:t>
                </a:r>
              </a:p>
              <a:p>
                <a:pPr lvl="1"/>
                <a:r>
                  <a:rPr lang="en-US" dirty="0"/>
                  <a:t>Frequencies are not matched at TX and RX</a:t>
                </a:r>
                <a:br>
                  <a:rPr lang="en-US" dirty="0"/>
                </a:br>
                <a:r>
                  <a:rPr lang="en-US" dirty="0"/>
                  <a:t>(used different crystal sources)</a:t>
                </a:r>
              </a:p>
              <a:p>
                <a:r>
                  <a:rPr lang="en-US" dirty="0"/>
                  <a:t>Suppose</a:t>
                </a:r>
              </a:p>
              <a:p>
                <a:pPr lvl="1"/>
                <a:r>
                  <a:rPr lang="en-US" dirty="0" err="1"/>
                  <a:t>Upconversion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𝑇𝑋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Downcoversion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+ LPF</a:t>
                </a:r>
              </a:p>
              <a:p>
                <a:r>
                  <a:rPr lang="en-US" dirty="0"/>
                  <a:t>Then: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Causes a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carrier frequency offset (CFO)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4D4641-38FB-0E5C-A8FD-42D693791FC0}"/>
              </a:ext>
            </a:extLst>
          </p:cNvPr>
          <p:cNvSpPr/>
          <p:nvPr/>
        </p:nvSpPr>
        <p:spPr>
          <a:xfrm>
            <a:off x="7000155" y="1582602"/>
            <a:ext cx="1221761" cy="74476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D29EC0-1E15-73C1-27DC-A87BDA908A65}"/>
              </a:ext>
            </a:extLst>
          </p:cNvPr>
          <p:cNvSpPr/>
          <p:nvPr/>
        </p:nvSpPr>
        <p:spPr>
          <a:xfrm>
            <a:off x="7180730" y="3269032"/>
            <a:ext cx="860611" cy="5532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A8605-3EEF-40DB-8F9A-E27CFCF89418}"/>
              </a:ext>
            </a:extLst>
          </p:cNvPr>
          <p:cNvSpPr txBox="1"/>
          <p:nvPr/>
        </p:nvSpPr>
        <p:spPr>
          <a:xfrm>
            <a:off x="7292030" y="3397492"/>
            <a:ext cx="599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FEEFE3-D0DE-B822-A1E7-4E2FE2A1D730}"/>
              </a:ext>
            </a:extLst>
          </p:cNvPr>
          <p:cNvSpPr txBox="1"/>
          <p:nvPr/>
        </p:nvSpPr>
        <p:spPr>
          <a:xfrm>
            <a:off x="7383273" y="1770106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82B4A27-D69E-4BA9-A58C-0FE00C27A50A}"/>
              </a:ext>
            </a:extLst>
          </p:cNvPr>
          <p:cNvSpPr/>
          <p:nvPr/>
        </p:nvSpPr>
        <p:spPr>
          <a:xfrm>
            <a:off x="9437058" y="1576839"/>
            <a:ext cx="1221761" cy="74476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927CBFC-2C67-0F3E-7134-564D5FFFA2EE}"/>
              </a:ext>
            </a:extLst>
          </p:cNvPr>
          <p:cNvSpPr/>
          <p:nvPr/>
        </p:nvSpPr>
        <p:spPr>
          <a:xfrm>
            <a:off x="9617633" y="3267674"/>
            <a:ext cx="860611" cy="5532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56643-48E9-718A-86FC-FA250263C3E9}"/>
              </a:ext>
            </a:extLst>
          </p:cNvPr>
          <p:cNvSpPr txBox="1"/>
          <p:nvPr/>
        </p:nvSpPr>
        <p:spPr>
          <a:xfrm>
            <a:off x="9728933" y="3391729"/>
            <a:ext cx="599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B5D860-CAFB-E6E9-30D5-AB72D7C350E6}"/>
              </a:ext>
            </a:extLst>
          </p:cNvPr>
          <p:cNvSpPr txBox="1"/>
          <p:nvPr/>
        </p:nvSpPr>
        <p:spPr>
          <a:xfrm>
            <a:off x="9820176" y="1764343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32EF4A-96E9-FEB1-13E4-6E0667887214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8221916" y="1949221"/>
            <a:ext cx="1215142" cy="5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CF9B9A-2E8D-CF66-EEB6-8F3179BE29E3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7611036" y="2327365"/>
            <a:ext cx="0" cy="941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8F99B4-0D06-E693-A07D-00C6619AD0AA}"/>
              </a:ext>
            </a:extLst>
          </p:cNvPr>
          <p:cNvCxnSpPr>
            <a:stCxn id="10" idx="0"/>
            <a:endCxn id="9" idx="2"/>
          </p:cNvCxnSpPr>
          <p:nvPr/>
        </p:nvCxnSpPr>
        <p:spPr>
          <a:xfrm flipV="1">
            <a:off x="10047939" y="2321602"/>
            <a:ext cx="0" cy="946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72D0D5-2652-621B-3738-75749D1BCF70}"/>
                  </a:ext>
                </a:extLst>
              </p:cNvPr>
              <p:cNvSpPr txBox="1"/>
              <p:nvPr/>
            </p:nvSpPr>
            <p:spPr>
              <a:xfrm>
                <a:off x="7591824" y="2693984"/>
                <a:ext cx="1067985" cy="381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72D0D5-2652-621B-3738-75749D1BC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824" y="2693984"/>
                <a:ext cx="1067985" cy="3814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B8BCCA2-A186-4528-A656-EE548B2136DF}"/>
                  </a:ext>
                </a:extLst>
              </p:cNvPr>
              <p:cNvSpPr txBox="1"/>
              <p:nvPr/>
            </p:nvSpPr>
            <p:spPr>
              <a:xfrm>
                <a:off x="10068377" y="2713321"/>
                <a:ext cx="1191801" cy="381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B8BCCA2-A186-4528-A656-EE548B213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377" y="2713321"/>
                <a:ext cx="1191801" cy="381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2453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Per Million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Oscillator error often measured in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parts per million </a:t>
                </a:r>
                <a:r>
                  <a:rPr lang="en-US" dirty="0"/>
                  <a:t>(ppm):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ppm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desired carrier frequency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= actual carrier frequency</a:t>
                </a:r>
              </a:p>
              <a:p>
                <a:r>
                  <a:rPr lang="en-US" dirty="0"/>
                  <a:t>Example: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2.5 GHz,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=10 </m:t>
                    </m:r>
                  </m:oMath>
                </a14:m>
                <a:r>
                  <a:rPr lang="en-US" dirty="0"/>
                  <a:t>ppm (</a:t>
                </a:r>
                <a:r>
                  <a:rPr lang="en-US" dirty="0" err="1"/>
                  <a:t>typ</a:t>
                </a:r>
                <a:r>
                  <a:rPr lang="en-US" dirty="0"/>
                  <a:t> value for low-cost oscillator)</a:t>
                </a:r>
              </a:p>
              <a:p>
                <a:pPr lvl="1"/>
                <a:r>
                  <a:rPr lang="en-US" dirty="0"/>
                  <a:t>Then, 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2.5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kHz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Very large frequency shift!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23347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F2062-9181-462F-A195-2B6F4D98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C8FD2-E331-D206-6464-1F3E747A1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971172-CD14-9CEB-4E57-3F5E7BA1C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722" y="1539277"/>
            <a:ext cx="4276725" cy="3324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21B5DC-04E7-F2EC-46D8-BD58FEB2D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61" y="1788190"/>
            <a:ext cx="6383912" cy="2826397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A39AA21-00A3-2741-EFF8-D8EB0EBE7A6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097280" y="5112415"/>
            <a:ext cx="10058400" cy="756679"/>
          </a:xfrm>
        </p:spPr>
        <p:txBody>
          <a:bodyPr/>
          <a:lstStyle/>
          <a:p>
            <a:r>
              <a:rPr lang="en-US" dirty="0"/>
              <a:t>Lab 2 in the  </a:t>
            </a:r>
            <a:r>
              <a:rPr lang="en-US" dirty="0">
                <a:hlinkClick r:id="rId4"/>
              </a:rPr>
              <a:t>SDR lab </a:t>
            </a:r>
            <a:r>
              <a:rPr lang="en-US" dirty="0" err="1">
                <a:hlinkClick r:id="rId4"/>
              </a:rPr>
              <a:t>github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4884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Time-Domain Relationships</a:t>
            </a:r>
          </a:p>
          <a:p>
            <a:r>
              <a:rPr lang="en-US" dirty="0"/>
              <a:t>Fourier Transform Review </a:t>
            </a:r>
          </a:p>
          <a:p>
            <a:r>
              <a:rPr lang="en-US" dirty="0"/>
              <a:t>Frequency-Domain Relationships </a:t>
            </a:r>
          </a:p>
          <a:p>
            <a:r>
              <a:rPr lang="en-US" dirty="0"/>
              <a:t>Power and Energy Spectra </a:t>
            </a:r>
          </a:p>
          <a:p>
            <a:r>
              <a:rPr lang="en-US" dirty="0"/>
              <a:t>Baseband equivalent filters </a:t>
            </a:r>
          </a:p>
          <a:p>
            <a:r>
              <a:rPr lang="en-US" dirty="0"/>
              <a:t>Practical up and down-conversion circuits</a:t>
            </a:r>
          </a:p>
          <a:p>
            <a:r>
              <a:rPr lang="en-US" dirty="0"/>
              <a:t>Wireless channels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61124" y="4212948"/>
            <a:ext cx="749808" cy="4358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605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Space Wireless Channels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32023" y="1534543"/>
                <a:ext cx="5638800" cy="3716965"/>
              </a:xfrm>
            </p:spPr>
            <p:txBody>
              <a:bodyPr/>
              <a:lstStyle/>
              <a:p>
                <a:r>
                  <a:rPr lang="en-US" dirty="0"/>
                  <a:t>Free space propagation</a:t>
                </a:r>
              </a:p>
              <a:p>
                <a:pPr lvl="1"/>
                <a:r>
                  <a:rPr lang="en-US" dirty="0"/>
                  <a:t>No obstacles</a:t>
                </a:r>
              </a:p>
              <a:p>
                <a:pPr lvl="1"/>
                <a:r>
                  <a:rPr lang="en-US" dirty="0"/>
                  <a:t>Isotropic (equal power in all directions)</a:t>
                </a:r>
              </a:p>
              <a:p>
                <a:r>
                  <a:rPr lang="en-US" dirty="0"/>
                  <a:t>Power decreases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 </m:t>
                    </m:r>
                  </m:oMath>
                </a14:m>
                <a:r>
                  <a:rPr lang="en-US" dirty="0"/>
                  <a:t>Gain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Delay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𝜏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𝑟</m:t>
                    </m:r>
                    <m:r>
                      <a:rPr lang="en-US" b="0" i="1" smtClean="0">
                        <a:latin typeface="Cambria Math"/>
                      </a:rPr>
                      <m:t>/</m:t>
                    </m:r>
                    <m:r>
                      <a:rPr lang="en-US" b="0" i="1" smtClean="0">
                        <a:latin typeface="Cambria Math"/>
                      </a:rPr>
                      <m:t>𝑐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𝑐</m:t>
                    </m:r>
                    <m:r>
                      <a:rPr lang="en-US" b="0" i="1" smtClean="0">
                        <a:latin typeface="Cambria Math"/>
                      </a:rPr>
                      <m:t>=3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m/s</a:t>
                </a:r>
              </a:p>
              <a:p>
                <a:r>
                  <a:rPr lang="en-US" dirty="0"/>
                  <a:t>Hence, baseband channel is: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𝑟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/>
                      </a:rPr>
                      <m:t>𝛿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−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32023" y="1534543"/>
                <a:ext cx="5638800" cy="3716965"/>
              </a:xfrm>
              <a:blipFill>
                <a:blip r:embed="rId3"/>
                <a:stretch>
                  <a:fillRect l="-2595" t="-1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 rot="5400000">
            <a:off x="7457470" y="2547623"/>
            <a:ext cx="1333027" cy="1346321"/>
          </a:xfrm>
          <a:prstGeom prst="ellipse">
            <a:avLst/>
          </a:prstGeom>
          <a:solidFill>
            <a:srgbClr val="00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8187544" y="2923602"/>
            <a:ext cx="533401" cy="2725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806568" y="301147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</a:t>
            </a:r>
            <a:endParaRPr lang="en-US" baseline="-25000" dirty="0"/>
          </a:p>
        </p:txBody>
      </p:sp>
      <p:sp>
        <p:nvSpPr>
          <p:cNvPr id="8" name="TextBox 7"/>
          <p:cNvSpPr txBox="1"/>
          <p:nvPr/>
        </p:nvSpPr>
        <p:spPr>
          <a:xfrm>
            <a:off x="8720944" y="2738936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RX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227159" y="2775251"/>
                <a:ext cx="3500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159" y="2775251"/>
                <a:ext cx="3500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5448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Multipath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15450" y="3155767"/>
                <a:ext cx="8910506" cy="254415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Wireless signals can arrive in many directions</a:t>
                </a:r>
              </a:p>
              <a:p>
                <a:pPr lvl="1"/>
                <a:r>
                  <a:rPr lang="en-US" dirty="0"/>
                  <a:t>Reflections, diffraction, transmission, …</a:t>
                </a:r>
              </a:p>
              <a:p>
                <a:r>
                  <a:rPr lang="en-US" dirty="0"/>
                  <a:t>Each path will have different gain and delay</a:t>
                </a:r>
              </a:p>
              <a:p>
                <a:r>
                  <a:rPr lang="en-US" dirty="0"/>
                  <a:t>Receiver sees the combined total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  <m:r>
                          <a:rPr lang="en-U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= complex gain of each path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15450" y="3155767"/>
                <a:ext cx="8910506" cy="2544153"/>
              </a:xfrm>
              <a:blipFill>
                <a:blip r:embed="rId3"/>
                <a:stretch>
                  <a:fillRect l="-1642" t="-2638" b="-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4g-cell-tow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819" y="1772771"/>
            <a:ext cx="626085" cy="937041"/>
          </a:xfrm>
          <a:prstGeom prst="rect">
            <a:avLst/>
          </a:prstGeom>
        </p:spPr>
      </p:pic>
      <p:pic>
        <p:nvPicPr>
          <p:cNvPr id="6" name="Picture 19" descr="MCj0424228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56703" y="1410050"/>
            <a:ext cx="300892" cy="609600"/>
          </a:xfrm>
          <a:prstGeom prst="rect">
            <a:avLst/>
          </a:prstGeom>
          <a:noFill/>
        </p:spPr>
      </p:pic>
      <p:cxnSp>
        <p:nvCxnSpPr>
          <p:cNvPr id="7" name="Straight Arrow Connector 6"/>
          <p:cNvCxnSpPr/>
          <p:nvPr/>
        </p:nvCxnSpPr>
        <p:spPr>
          <a:xfrm flipV="1">
            <a:off x="3573019" y="1658098"/>
            <a:ext cx="1159485" cy="62031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2" idx="2"/>
          </p:cNvCxnSpPr>
          <p:nvPr/>
        </p:nvCxnSpPr>
        <p:spPr>
          <a:xfrm rot="5400000" flipH="1" flipV="1">
            <a:off x="5615057" y="2060139"/>
            <a:ext cx="781153" cy="50174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265903" y="1772770"/>
            <a:ext cx="2286000" cy="199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884903" y="1668812"/>
            <a:ext cx="1371600" cy="22619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573019" y="2278413"/>
            <a:ext cx="2115893" cy="43139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 rot="20805313" flipV="1">
            <a:off x="5049104" y="2700977"/>
            <a:ext cx="1421790" cy="4571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403623" flipV="1">
            <a:off x="4021607" y="1564786"/>
            <a:ext cx="1421790" cy="4571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256503" y="1772770"/>
            <a:ext cx="1143000" cy="120650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754763" y="1423545"/>
                <a:ext cx="766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763" y="1423545"/>
                <a:ext cx="7668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050483" y="2126342"/>
                <a:ext cx="7775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483" y="2126342"/>
                <a:ext cx="7775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18621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Two-Path Example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342239" y="3820542"/>
                <a:ext cx="8868561" cy="219925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rgbClr val="0F6FC6"/>
                    </a:solidFill>
                  </a:rPr>
                  <a:t>Rate</a:t>
                </a:r>
                <a:r>
                  <a:rPr lang="en-US" sz="2400" dirty="0"/>
                  <a:t> of variation in frequency depends on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delay spread</a:t>
                </a:r>
                <a:r>
                  <a:rPr lang="en-US" sz="2400" dirty="0"/>
                  <a:t>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rgbClr val="0F6FC6"/>
                    </a:solidFill>
                  </a:rPr>
                  <a:t>Size</a:t>
                </a:r>
                <a:r>
                  <a:rPr lang="en-US" sz="2400" dirty="0"/>
                  <a:t> of variation depends on spread of path gains:</a:t>
                </a:r>
              </a:p>
              <a:p>
                <a:pPr lvl="1"/>
                <a:r>
                  <a:rPr lang="en-US" sz="2200" dirty="0"/>
                  <a:t>Average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Min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200" dirty="0"/>
                  <a:t> Max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200" dirty="0"/>
              </a:p>
              <a:p>
                <a:pPr lvl="1"/>
                <a:endParaRPr lang="en-US" sz="2200" dirty="0"/>
              </a:p>
              <a:p>
                <a:pPr lvl="1"/>
                <a:endParaRPr lang="en-US" sz="22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342239" y="3820542"/>
                <a:ext cx="8868561" cy="2199258"/>
              </a:xfrm>
              <a:blipFill>
                <a:blip r:embed="rId3"/>
                <a:stretch>
                  <a:fillRect l="-1924" t="-3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068728" y="2474191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shows:</a:t>
            </a:r>
            <a:endParaRPr lang="en-US" dirty="0">
              <a:latin typeface="Symbol" pitchFamily="18" charset="2"/>
            </a:endParaRPr>
          </a:p>
        </p:txBody>
      </p:sp>
      <p:pic>
        <p:nvPicPr>
          <p:cNvPr id="11" name="Picture 10" descr="delayPlo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944" y="1433876"/>
            <a:ext cx="3266616" cy="24499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68728" y="1642356"/>
                <a:ext cx="5590093" cy="736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Magnitude response</a:t>
                </a:r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728" y="1642356"/>
                <a:ext cx="5590093" cy="736677"/>
              </a:xfrm>
              <a:prstGeom prst="rect">
                <a:avLst/>
              </a:prstGeom>
              <a:blipFill>
                <a:blip r:embed="rId5"/>
                <a:stretch>
                  <a:fillRect l="-872" t="-4132" b="-4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662302" y="3005634"/>
                <a:ext cx="5590093" cy="37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s,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=1,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302" y="3005634"/>
                <a:ext cx="5590093" cy="379656"/>
              </a:xfrm>
              <a:prstGeom prst="rect">
                <a:avLst/>
              </a:prstGeom>
              <a:blipFill>
                <a:blip r:embed="rId6"/>
                <a:stretch>
                  <a:fillRect t="-483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6795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 (On board)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wireless channel has 2 paths:</a:t>
                </a:r>
              </a:p>
              <a:p>
                <a:pPr lvl="1"/>
                <a:r>
                  <a:rPr lang="en-US" dirty="0"/>
                  <a:t>Path 1:  Power gain of -80 dB, travels 100m</a:t>
                </a:r>
              </a:p>
              <a:p>
                <a:pPr lvl="1"/>
                <a:r>
                  <a:rPr lang="en-US" dirty="0"/>
                  <a:t>Path 2:  Power gain of -83 dB, travels 120m</a:t>
                </a:r>
              </a:p>
              <a:p>
                <a:r>
                  <a:rPr lang="en-US" dirty="0"/>
                  <a:t>What are the amplitude gains of the two paths,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What are the two delays of the paths: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?</a:t>
                </a:r>
              </a:p>
              <a:p>
                <a:r>
                  <a:rPr lang="en-US" dirty="0"/>
                  <a:t>What is the average, minimum and maximum power?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705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Up- and </a:t>
            </a:r>
            <a:r>
              <a:rPr lang="en-US" dirty="0" err="1"/>
              <a:t>Downconversion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109286" y="3978690"/>
            <a:ext cx="8083296" cy="1664732"/>
          </a:xfrm>
        </p:spPr>
        <p:txBody>
          <a:bodyPr/>
          <a:lstStyle/>
          <a:p>
            <a:r>
              <a:rPr lang="en-US" dirty="0"/>
              <a:t>Up and </a:t>
            </a:r>
            <a:r>
              <a:rPr lang="en-US" dirty="0" err="1"/>
              <a:t>downconversion</a:t>
            </a:r>
            <a:r>
              <a:rPr lang="en-US" dirty="0"/>
              <a:t>:  Shift center frequency of signals</a:t>
            </a:r>
          </a:p>
          <a:p>
            <a:r>
              <a:rPr lang="en-US" dirty="0"/>
              <a:t>Used for all passband communications systems</a:t>
            </a:r>
          </a:p>
          <a:p>
            <a:pPr lvl="1"/>
            <a:r>
              <a:rPr lang="en-US" dirty="0"/>
              <a:t>Information occurs or is processed in </a:t>
            </a:r>
            <a:r>
              <a:rPr lang="en-US" dirty="0">
                <a:solidFill>
                  <a:srgbClr val="0F6FC6"/>
                </a:solidFill>
              </a:rPr>
              <a:t>baseband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Transmitted and received in </a:t>
            </a:r>
            <a:r>
              <a:rPr lang="en-US" dirty="0">
                <a:solidFill>
                  <a:srgbClr val="0F6FC6"/>
                </a:solidFill>
              </a:rPr>
              <a:t>real passband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709644" y="3063101"/>
            <a:ext cx="18288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243044" y="2072501"/>
            <a:ext cx="533400" cy="990600"/>
          </a:xfrm>
          <a:prstGeom prst="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509745" y="2878435"/>
            <a:ext cx="1" cy="50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74638" y="33102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73138" y="268210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24044" y="3116158"/>
                <a:ext cx="434734" cy="551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044" y="3116158"/>
                <a:ext cx="434734" cy="5517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06042" y="3136943"/>
                <a:ext cx="423577" cy="484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042" y="3136943"/>
                <a:ext cx="423577" cy="484172"/>
              </a:xfrm>
              <a:prstGeom prst="rect">
                <a:avLst/>
              </a:prstGeom>
              <a:blipFill>
                <a:blip r:embed="rId4"/>
                <a:stretch>
                  <a:fillRect l="-11429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>
            <a:off x="6570816" y="3038733"/>
            <a:ext cx="2895600" cy="127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171016" y="2060833"/>
            <a:ext cx="533400" cy="990600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8437716" y="1954471"/>
            <a:ext cx="0" cy="1414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90258" y="2693769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75616" y="2048133"/>
            <a:ext cx="533400" cy="990600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7142316" y="1966139"/>
            <a:ext cx="0" cy="1414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780402" y="3329702"/>
                <a:ext cx="5920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402" y="3329702"/>
                <a:ext cx="59208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>
            <a:endCxn id="29" idx="0"/>
          </p:cNvCxnSpPr>
          <p:nvPr/>
        </p:nvCxnSpPr>
        <p:spPr>
          <a:xfrm flipH="1">
            <a:off x="7862164" y="2866768"/>
            <a:ext cx="1" cy="452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705710" y="33189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4" name="Right Arrow 33"/>
          <p:cNvSpPr/>
          <p:nvPr/>
        </p:nvSpPr>
        <p:spPr>
          <a:xfrm>
            <a:off x="4652744" y="2072501"/>
            <a:ext cx="1676400" cy="310634"/>
          </a:xfrm>
          <a:prstGeom prst="rightArrow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10800000">
            <a:off x="4652744" y="2661702"/>
            <a:ext cx="1676400" cy="310634"/>
          </a:xfrm>
          <a:prstGeom prst="rightArrow">
            <a:avLst/>
          </a:prstGeom>
          <a:solidFill>
            <a:srgbClr val="CCFF9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690845" y="1691501"/>
            <a:ext cx="144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upconversion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538445" y="3074769"/>
            <a:ext cx="172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downconversion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824326" y="1603673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F6FC6"/>
                </a:solidFill>
              </a:rPr>
              <a:t>Baseband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976844" y="1539101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F6FC6"/>
                </a:solidFill>
              </a:rPr>
              <a:t>Real </a:t>
            </a:r>
            <a:r>
              <a:rPr lang="en-US" dirty="0" err="1">
                <a:solidFill>
                  <a:srgbClr val="0F6FC6"/>
                </a:solidFill>
              </a:rPr>
              <a:t>passband</a:t>
            </a:r>
            <a:endParaRPr lang="en-US" dirty="0">
              <a:solidFill>
                <a:srgbClr val="0F6FC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181158" y="3364468"/>
                <a:ext cx="430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158" y="3364468"/>
                <a:ext cx="430181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3816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Upconversion</a:t>
            </a:r>
            <a:r>
              <a:rPr lang="en-US" dirty="0"/>
              <a:t> in Time Domain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Baseband signals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latin typeface="Cambria Math"/>
                      </a:rPr>
                      <m:t>,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Also called “in-phase” and “quadrature” (I and Q)</a:t>
                </a:r>
              </a:p>
              <a:p>
                <a:pPr lvl="1"/>
                <a:r>
                  <a:rPr lang="en-US" dirty="0"/>
                  <a:t>Real-valued.  Typically, bandlimited 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= Single-sided bandwidth)</a:t>
                </a:r>
              </a:p>
              <a:p>
                <a:pPr lvl="1"/>
                <a:r>
                  <a:rPr lang="en-US" dirty="0"/>
                  <a:t>Sometimes called the “cosine” and “sine” part. 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Carrier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/>
                  <a:t>:  Also called the “center” frequency</a:t>
                </a:r>
              </a:p>
              <a:p>
                <a:endParaRPr lang="en-US" dirty="0"/>
              </a:p>
              <a:p>
                <a:r>
                  <a:rPr lang="en-US" dirty="0"/>
                  <a:t>Create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real </a:t>
                </a:r>
                <a:r>
                  <a:rPr lang="en-US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passband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signal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  <m:r>
                              <a:rPr lang="en-US" i="1">
                                <a:latin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 err="1"/>
                  <a:t>Upconversion</a:t>
                </a:r>
                <a:r>
                  <a:rPr lang="en-US" dirty="0"/>
                  <a:t> is also called modulation</a:t>
                </a:r>
              </a:p>
              <a:p>
                <a:pPr lvl="1"/>
                <a:r>
                  <a:rPr lang="en-US" dirty="0"/>
                  <a:t>But we will use that term for something later.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333" t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00220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13211</TotalTime>
  <Words>4576</Words>
  <Application>Microsoft Office PowerPoint</Application>
  <PresentationFormat>Widescreen</PresentationFormat>
  <Paragraphs>847</Paragraphs>
  <Slides>79</Slides>
  <Notes>46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Calibri</vt:lpstr>
      <vt:lpstr>Cambria Math</vt:lpstr>
      <vt:lpstr>Symbol</vt:lpstr>
      <vt:lpstr>Verdana</vt:lpstr>
      <vt:lpstr>Wingdings</vt:lpstr>
      <vt:lpstr>Retrospect</vt:lpstr>
      <vt:lpstr>Equation</vt:lpstr>
      <vt:lpstr>Unit 1.  Passband Modulation</vt:lpstr>
      <vt:lpstr>Learning Objectives</vt:lpstr>
      <vt:lpstr>This Unit</vt:lpstr>
      <vt:lpstr>Outline</vt:lpstr>
      <vt:lpstr>Signals in Communications</vt:lpstr>
      <vt:lpstr>Real Baseband Systems</vt:lpstr>
      <vt:lpstr>Real Passband Communications </vt:lpstr>
      <vt:lpstr>Up- and Downconversion</vt:lpstr>
      <vt:lpstr>Upconversion in Time Domain</vt:lpstr>
      <vt:lpstr>Downconversion</vt:lpstr>
      <vt:lpstr>Up and Downconversion Block Diagram</vt:lpstr>
      <vt:lpstr>Example</vt:lpstr>
      <vt:lpstr>Actual IQ Mixer</vt:lpstr>
      <vt:lpstr>Complex Baseband Notation</vt:lpstr>
      <vt:lpstr>Sample Problem (Soln on Board)</vt:lpstr>
      <vt:lpstr>In-Class Exercise</vt:lpstr>
      <vt:lpstr>Outline</vt:lpstr>
      <vt:lpstr>Complex Exponential</vt:lpstr>
      <vt:lpstr>Fourier Transform</vt:lpstr>
      <vt:lpstr>FT in Angular Frequency</vt:lpstr>
      <vt:lpstr>Rect and Sinc</vt:lpstr>
      <vt:lpstr>Unit Steps</vt:lpstr>
      <vt:lpstr>Table (From WikiPedia)</vt:lpstr>
      <vt:lpstr>Other Properties</vt:lpstr>
      <vt:lpstr>Problems</vt:lpstr>
      <vt:lpstr>Sampled Complex Exponentials</vt:lpstr>
      <vt:lpstr>Computing the FT with the FFT</vt:lpstr>
      <vt:lpstr>In-Class Exercise</vt:lpstr>
      <vt:lpstr>Outline</vt:lpstr>
      <vt:lpstr>Up-Conversion of a Complex Exponential</vt:lpstr>
      <vt:lpstr>Down-Conversion of a Complex Exponential</vt:lpstr>
      <vt:lpstr>Example</vt:lpstr>
      <vt:lpstr>Bandwidth Terminology</vt:lpstr>
      <vt:lpstr>Importance of Bandwidth</vt:lpstr>
      <vt:lpstr>Frequency Domain Relationships Baseband to Passband</vt:lpstr>
      <vt:lpstr>Example Problem</vt:lpstr>
      <vt:lpstr>Frequency Domain Relationships Passband to Baseband</vt:lpstr>
      <vt:lpstr>Example Problem</vt:lpstr>
      <vt:lpstr>Radio Spectrum</vt:lpstr>
      <vt:lpstr>Bandwidth and Center Frequencies Examples</vt:lpstr>
      <vt:lpstr>Millimeter Wave</vt:lpstr>
      <vt:lpstr>Outline</vt:lpstr>
      <vt:lpstr>Energy and Power Signals</vt:lpstr>
      <vt:lpstr>Power of a Periodic Signal Time-Domain Method</vt:lpstr>
      <vt:lpstr>Example:  Done on board</vt:lpstr>
      <vt:lpstr>Power of a Periodic Signal Fourier Series Method</vt:lpstr>
      <vt:lpstr>Example:  On board</vt:lpstr>
      <vt:lpstr>Energy Density</vt:lpstr>
      <vt:lpstr>Power Spectral Density (PSD)</vt:lpstr>
      <vt:lpstr>PSD: Time-Windowing Definition</vt:lpstr>
      <vt:lpstr>PSD:  Filtering Definition</vt:lpstr>
      <vt:lpstr>Spectrum Analyzer</vt:lpstr>
      <vt:lpstr>Units</vt:lpstr>
      <vt:lpstr>Power:  Linear and decibel scale</vt:lpstr>
      <vt:lpstr>Some important dB values</vt:lpstr>
      <vt:lpstr>PSD and Linear Filters</vt:lpstr>
      <vt:lpstr>Typical Wireless Power Transmit Levels</vt:lpstr>
      <vt:lpstr>Example 1:  </vt:lpstr>
      <vt:lpstr>Example 2</vt:lpstr>
      <vt:lpstr>In-Class Exercise</vt:lpstr>
      <vt:lpstr>Outline</vt:lpstr>
      <vt:lpstr>Filtering</vt:lpstr>
      <vt:lpstr>Proof of Result</vt:lpstr>
      <vt:lpstr>Delay</vt:lpstr>
      <vt:lpstr>Example:  First Order Filter</vt:lpstr>
      <vt:lpstr>Delay and Synchronization</vt:lpstr>
      <vt:lpstr>Outline</vt:lpstr>
      <vt:lpstr>Local Oscillator Crystal Source</vt:lpstr>
      <vt:lpstr>Frequency Synthesis</vt:lpstr>
      <vt:lpstr>Example:  The ADALM-Pluto</vt:lpstr>
      <vt:lpstr>Example Up and Down-Conversion Circuit</vt:lpstr>
      <vt:lpstr>Frequency Errors</vt:lpstr>
      <vt:lpstr>Parts Per Million</vt:lpstr>
      <vt:lpstr>Lab Preview</vt:lpstr>
      <vt:lpstr>Outline</vt:lpstr>
      <vt:lpstr>Free Space Wireless Channels</vt:lpstr>
      <vt:lpstr>Multipath</vt:lpstr>
      <vt:lpstr>Two-Path Example </vt:lpstr>
      <vt:lpstr>Example Problem (On board)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342</cp:revision>
  <cp:lastPrinted>2018-09-04T12:29:29Z</cp:lastPrinted>
  <dcterms:created xsi:type="dcterms:W3CDTF">2015-03-22T11:15:32Z</dcterms:created>
  <dcterms:modified xsi:type="dcterms:W3CDTF">2022-08-24T22:49:13Z</dcterms:modified>
</cp:coreProperties>
</file>